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70" r:id="rId5"/>
    <p:sldId id="271" r:id="rId6"/>
    <p:sldId id="272" r:id="rId7"/>
    <p:sldId id="273" r:id="rId8"/>
    <p:sldId id="274" r:id="rId9"/>
    <p:sldId id="261" r:id="rId10"/>
    <p:sldId id="260" r:id="rId11"/>
    <p:sldId id="262" r:id="rId12"/>
    <p:sldId id="263" r:id="rId13"/>
    <p:sldId id="264" r:id="rId14"/>
    <p:sldId id="265" r:id="rId15"/>
    <p:sldId id="266" r:id="rId16"/>
    <p:sldId id="267" r:id="rId17"/>
    <p:sldId id="268" r:id="rId18"/>
    <p:sldId id="276" r:id="rId19"/>
    <p:sldId id="277" r:id="rId20"/>
    <p:sldId id="269"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1" d="100"/>
          <a:sy n="61" d="100"/>
        </p:scale>
        <p:origin x="-21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80033-B82D-094A-8F74-A356C3804FFB}" type="datetimeFigureOut">
              <a:rPr lang="en-US" smtClean="0"/>
              <a:pPr/>
              <a:t>9/30/16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80033-B82D-094A-8F74-A356C3804FFB}" type="datetimeFigureOut">
              <a:rPr lang="en-US" smtClean="0"/>
              <a:pPr/>
              <a:t>9/30/16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80033-B82D-094A-8F74-A356C3804FFB}" type="datetimeFigureOut">
              <a:rPr lang="en-US" smtClean="0"/>
              <a:pPr/>
              <a:t>9/30/16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80033-B82D-094A-8F74-A356C3804FFB}" type="datetimeFigureOut">
              <a:rPr lang="en-US" smtClean="0"/>
              <a:pPr/>
              <a:t>9/30/16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80033-B82D-094A-8F74-A356C3804FFB}" type="datetimeFigureOut">
              <a:rPr lang="en-US" smtClean="0"/>
              <a:pPr/>
              <a:t>9/30/16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80033-B82D-094A-8F74-A356C3804FFB}" type="datetimeFigureOut">
              <a:rPr lang="en-US" smtClean="0"/>
              <a:pPr/>
              <a:t>9/30/16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80033-B82D-094A-8F74-A356C3804FFB}" type="datetimeFigureOut">
              <a:rPr lang="en-US" smtClean="0"/>
              <a:pPr/>
              <a:t>9/30/16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D80033-B82D-094A-8F74-A356C3804FFB}" type="datetimeFigureOut">
              <a:rPr lang="en-US" smtClean="0"/>
              <a:pPr/>
              <a:t>9/30/16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80033-B82D-094A-8F74-A356C3804FFB}" type="datetimeFigureOut">
              <a:rPr lang="en-US" smtClean="0"/>
              <a:pPr/>
              <a:t>9/30/16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80033-B82D-094A-8F74-A356C3804FFB}" type="datetimeFigureOut">
              <a:rPr lang="en-US" smtClean="0"/>
              <a:pPr/>
              <a:t>9/30/16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80033-B82D-094A-8F74-A356C3804FFB}" type="datetimeFigureOut">
              <a:rPr lang="en-US" smtClean="0"/>
              <a:pPr/>
              <a:t>9/30/16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0ED-E252-604F-BD43-39EEFF4510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80033-B82D-094A-8F74-A356C3804FFB}" type="datetimeFigureOut">
              <a:rPr lang="en-US" smtClean="0"/>
              <a:pPr/>
              <a:t>9/30/16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E40ED-E252-604F-BD43-39EEFF4510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ctrTitle"/>
          </p:nvPr>
        </p:nvSpPr>
        <p:spPr>
          <a:xfrm>
            <a:off x="0" y="340445"/>
            <a:ext cx="9372600" cy="6324418"/>
          </a:xfrm>
        </p:spPr>
        <p:txBody>
          <a:bodyPr>
            <a:normAutofit fontScale="90000"/>
          </a:bodyPr>
          <a:lstStyle/>
          <a:p>
            <a:r>
              <a:rPr lang="en-US" dirty="0" smtClean="0">
                <a:solidFill>
                  <a:schemeClr val="bg1"/>
                </a:solidFill>
              </a:rPr>
              <a:t>September 20, 2016</a:t>
            </a:r>
            <a:br>
              <a:rPr lang="en-US" dirty="0" smtClean="0">
                <a:solidFill>
                  <a:schemeClr val="bg1"/>
                </a:solidFill>
              </a:rPr>
            </a:br>
            <a:r>
              <a:rPr lang="en-US" u="sng" dirty="0" smtClean="0">
                <a:solidFill>
                  <a:schemeClr val="bg1"/>
                </a:solidFill>
              </a:rPr>
              <a:t>DO NOW</a:t>
            </a:r>
            <a:r>
              <a:rPr lang="en-US" dirty="0" smtClean="0">
                <a:solidFill>
                  <a:schemeClr val="bg1"/>
                </a:solidFill>
              </a:rPr>
              <a:t>: </a:t>
            </a:r>
            <a:br>
              <a:rPr lang="en-US" dirty="0" smtClean="0">
                <a:solidFill>
                  <a:schemeClr val="bg1"/>
                </a:solidFill>
              </a:rPr>
            </a:br>
            <a:r>
              <a:rPr lang="en-US" dirty="0" smtClean="0">
                <a:solidFill>
                  <a:schemeClr val="bg1"/>
                </a:solidFill>
              </a:rPr>
              <a:t>1. </a:t>
            </a:r>
            <a:r>
              <a:rPr lang="en-US" b="1" dirty="0" smtClean="0">
                <a:solidFill>
                  <a:schemeClr val="bg1"/>
                </a:solidFill>
              </a:rPr>
              <a:t>Take out your Planning Guide </a:t>
            </a:r>
            <a:r>
              <a:rPr lang="en-US" dirty="0" smtClean="0">
                <a:solidFill>
                  <a:schemeClr val="bg1"/>
                </a:solidFill>
              </a:rPr>
              <a:t>from last class</a:t>
            </a:r>
            <a:br>
              <a:rPr lang="en-US" dirty="0" smtClean="0">
                <a:solidFill>
                  <a:schemeClr val="bg1"/>
                </a:solidFill>
              </a:rPr>
            </a:br>
            <a:r>
              <a:rPr lang="en-US" dirty="0" smtClean="0">
                <a:solidFill>
                  <a:schemeClr val="bg1"/>
                </a:solidFill>
              </a:rPr>
              <a:t>2. </a:t>
            </a:r>
            <a:r>
              <a:rPr lang="en-US" b="1" dirty="0" smtClean="0">
                <a:solidFill>
                  <a:schemeClr val="bg1"/>
                </a:solidFill>
              </a:rPr>
              <a:t>Review</a:t>
            </a:r>
            <a:r>
              <a:rPr lang="en-US" dirty="0" smtClean="0">
                <a:solidFill>
                  <a:schemeClr val="bg1"/>
                </a:solidFill>
              </a:rPr>
              <a:t> what needs to be done</a:t>
            </a:r>
            <a:br>
              <a:rPr lang="en-US" dirty="0" smtClean="0">
                <a:solidFill>
                  <a:schemeClr val="bg1"/>
                </a:solidFill>
              </a:rPr>
            </a:br>
            <a:r>
              <a:rPr lang="en-US" dirty="0" smtClean="0">
                <a:solidFill>
                  <a:schemeClr val="bg1"/>
                </a:solidFill>
              </a:rPr>
              <a:t>3. </a:t>
            </a:r>
            <a:r>
              <a:rPr lang="en-US" b="1" dirty="0" smtClean="0">
                <a:solidFill>
                  <a:schemeClr val="bg1"/>
                </a:solidFill>
              </a:rPr>
              <a:t>Explain</a:t>
            </a:r>
            <a:r>
              <a:rPr lang="en-US" dirty="0" smtClean="0">
                <a:solidFill>
                  <a:schemeClr val="bg1"/>
                </a:solidFill>
              </a:rPr>
              <a:t> to a neighbor what you need to finish in order to be ready to create.</a:t>
            </a:r>
            <a:br>
              <a:rPr lang="en-US" dirty="0" smtClean="0">
                <a:solidFill>
                  <a:schemeClr val="bg1"/>
                </a:solidFill>
              </a:rPr>
            </a:br>
            <a:r>
              <a:rPr lang="en-US" sz="8000" dirty="0" smtClean="0">
                <a:solidFill>
                  <a:schemeClr val="bg1"/>
                </a:solidFill>
              </a:rPr>
              <a:t>DO NOW </a:t>
            </a: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Planning/Reflecting Guide</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Do Now</a:t>
            </a:r>
          </a:p>
          <a:p>
            <a:r>
              <a:rPr lang="en-US" dirty="0" smtClean="0">
                <a:solidFill>
                  <a:srgbClr val="FFFFFF"/>
                </a:solidFill>
              </a:rPr>
              <a:t>What you will accomplish</a:t>
            </a:r>
          </a:p>
          <a:p>
            <a:r>
              <a:rPr lang="en-US" dirty="0" smtClean="0">
                <a:solidFill>
                  <a:srgbClr val="FFFFFF"/>
                </a:solidFill>
              </a:rPr>
              <a:t>Grading</a:t>
            </a:r>
          </a:p>
          <a:p>
            <a:r>
              <a:rPr lang="en-US" dirty="0" smtClean="0">
                <a:solidFill>
                  <a:srgbClr val="FFFFFF"/>
                </a:solidFill>
              </a:rPr>
              <a:t>Explanation</a:t>
            </a:r>
          </a:p>
          <a:p>
            <a:r>
              <a:rPr lang="en-US" dirty="0" smtClean="0">
                <a:solidFill>
                  <a:srgbClr val="FFFFFF"/>
                </a:solidFill>
              </a:rPr>
              <a:t>Reflection</a:t>
            </a:r>
          </a:p>
          <a:p>
            <a:r>
              <a:rPr lang="en-US" dirty="0" smtClean="0">
                <a:solidFill>
                  <a:srgbClr val="FFFFFF"/>
                </a:solidFill>
              </a:rPr>
              <a:t>Product Grade</a:t>
            </a:r>
          </a:p>
          <a:p>
            <a:r>
              <a:rPr lang="en-US" dirty="0" smtClean="0">
                <a:solidFill>
                  <a:srgbClr val="FFFFFF"/>
                </a:solidFill>
              </a:rPr>
              <a:t>Haunted Hallways Soundtrack</a:t>
            </a: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ctrTitle"/>
          </p:nvPr>
        </p:nvSpPr>
        <p:spPr>
          <a:xfrm>
            <a:off x="0" y="340445"/>
            <a:ext cx="9372600" cy="6324418"/>
          </a:xfrm>
        </p:spPr>
        <p:txBody>
          <a:bodyPr>
            <a:normAutofit/>
          </a:bodyPr>
          <a:lstStyle/>
          <a:p>
            <a:r>
              <a:rPr lang="en-US" dirty="0" smtClean="0">
                <a:solidFill>
                  <a:schemeClr val="bg1"/>
                </a:solidFill>
              </a:rPr>
              <a:t>October 8, 2015</a:t>
            </a:r>
            <a:br>
              <a:rPr lang="en-US" dirty="0" smtClean="0">
                <a:solidFill>
                  <a:schemeClr val="bg1"/>
                </a:solidFill>
              </a:rPr>
            </a:br>
            <a:r>
              <a:rPr lang="en-US" u="sng" dirty="0" smtClean="0">
                <a:solidFill>
                  <a:schemeClr val="bg1"/>
                </a:solidFill>
              </a:rPr>
              <a:t>DO NOW</a:t>
            </a:r>
            <a:r>
              <a:rPr lang="en-US" dirty="0" smtClean="0">
                <a:solidFill>
                  <a:schemeClr val="bg1"/>
                </a:solidFill>
              </a:rPr>
              <a:t>: </a:t>
            </a:r>
            <a:br>
              <a:rPr lang="en-US" dirty="0" smtClean="0">
                <a:solidFill>
                  <a:schemeClr val="bg1"/>
                </a:solidFill>
              </a:rPr>
            </a:br>
            <a:r>
              <a:rPr lang="en-US" dirty="0" smtClean="0">
                <a:solidFill>
                  <a:schemeClr val="bg1"/>
                </a:solidFill>
              </a:rPr>
              <a:t>1. </a:t>
            </a:r>
            <a:r>
              <a:rPr lang="en-US" b="1" dirty="0" smtClean="0">
                <a:solidFill>
                  <a:schemeClr val="bg1"/>
                </a:solidFill>
              </a:rPr>
              <a:t>Get your Creation Guide</a:t>
            </a:r>
            <a:br>
              <a:rPr lang="en-US" b="1" dirty="0" smtClean="0">
                <a:solidFill>
                  <a:schemeClr val="bg1"/>
                </a:solidFill>
              </a:rPr>
            </a:br>
            <a:r>
              <a:rPr lang="en-US" b="1" dirty="0" smtClean="0">
                <a:solidFill>
                  <a:schemeClr val="bg1"/>
                </a:solidFill>
              </a:rPr>
              <a:t>2. Read my comments if necessary</a:t>
            </a:r>
            <a:r>
              <a:rPr lang="en-US" dirty="0" smtClean="0">
                <a:solidFill>
                  <a:schemeClr val="bg1"/>
                </a:solidFill>
              </a:rPr>
              <a:t/>
            </a:r>
            <a:br>
              <a:rPr lang="en-US" dirty="0" smtClean="0">
                <a:solidFill>
                  <a:schemeClr val="bg1"/>
                </a:solidFill>
              </a:rPr>
            </a:br>
            <a:r>
              <a:rPr lang="en-US" dirty="0" smtClean="0">
                <a:solidFill>
                  <a:schemeClr val="bg1"/>
                </a:solidFill>
              </a:rPr>
              <a:t>3. </a:t>
            </a:r>
            <a:r>
              <a:rPr lang="en-US" b="1" dirty="0" smtClean="0">
                <a:solidFill>
                  <a:schemeClr val="bg1"/>
                </a:solidFill>
              </a:rPr>
              <a:t>Complete the Do Now for Day 2</a:t>
            </a:r>
            <a:r>
              <a:rPr lang="en-US" dirty="0" smtClean="0">
                <a:solidFill>
                  <a:schemeClr val="bg1"/>
                </a:solidFill>
              </a:rPr>
              <a:t/>
            </a:r>
            <a:br>
              <a:rPr lang="en-US" dirty="0" smtClean="0">
                <a:solidFill>
                  <a:schemeClr val="bg1"/>
                </a:solidFill>
              </a:rPr>
            </a:br>
            <a:r>
              <a:rPr lang="en-US" sz="8000" dirty="0" smtClean="0">
                <a:solidFill>
                  <a:schemeClr val="bg1"/>
                </a:solidFill>
              </a:rPr>
              <a:t>DO NOW </a:t>
            </a: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Today’s Agenda</a:t>
            </a:r>
            <a:endParaRPr lang="en-US" dirty="0">
              <a:solidFill>
                <a:srgbClr val="FFFFFF"/>
              </a:solidFill>
            </a:endParaRPr>
          </a:p>
        </p:txBody>
      </p:sp>
      <p:sp>
        <p:nvSpPr>
          <p:cNvPr id="3" name="Content Placeholder 2"/>
          <p:cNvSpPr>
            <a:spLocks noGrp="1"/>
          </p:cNvSpPr>
          <p:nvPr>
            <p:ph idx="1"/>
          </p:nvPr>
        </p:nvSpPr>
        <p:spPr/>
        <p:txBody>
          <a:bodyPr/>
          <a:lstStyle/>
          <a:p>
            <a:pPr>
              <a:buNone/>
            </a:pPr>
            <a:r>
              <a:rPr lang="en-US" dirty="0" smtClean="0">
                <a:solidFill>
                  <a:srgbClr val="FFFFFF"/>
                </a:solidFill>
              </a:rPr>
              <a:t>CLO: I will create a goal for the day and review/grade my progress, and explain in writing the rational for my grade.</a:t>
            </a:r>
          </a:p>
          <a:p>
            <a:pPr>
              <a:buNone/>
            </a:pPr>
            <a:r>
              <a:rPr lang="en-US" dirty="0" smtClean="0">
                <a:solidFill>
                  <a:srgbClr val="FFFFFF"/>
                </a:solidFill>
              </a:rPr>
              <a:t>I explain verbally/in writing the importance of craftsmanship using academic vocabulary</a:t>
            </a:r>
          </a:p>
          <a:p>
            <a:pPr>
              <a:buNone/>
            </a:pPr>
            <a:r>
              <a:rPr lang="en-US" dirty="0" smtClean="0">
                <a:solidFill>
                  <a:srgbClr val="FFFFFF"/>
                </a:solidFill>
              </a:rPr>
              <a:t>I will create a plan to create an art piece showing a visualization of sound.</a:t>
            </a: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Do Now Discussion</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Why is craftsmanship important?</a:t>
            </a:r>
          </a:p>
          <a:p>
            <a:r>
              <a:rPr lang="en-US" dirty="0" smtClean="0">
                <a:solidFill>
                  <a:srgbClr val="FFFFFF"/>
                </a:solidFill>
              </a:rPr>
              <a:t>What principles and elements of design are people focusing on?</a:t>
            </a: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Planning/Reflecting Guide</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Do Now</a:t>
            </a:r>
          </a:p>
          <a:p>
            <a:r>
              <a:rPr lang="en-US" dirty="0" smtClean="0">
                <a:solidFill>
                  <a:srgbClr val="FFFFFF"/>
                </a:solidFill>
              </a:rPr>
              <a:t>What you will accomplish</a:t>
            </a:r>
          </a:p>
          <a:p>
            <a:r>
              <a:rPr lang="en-US" dirty="0" smtClean="0">
                <a:solidFill>
                  <a:srgbClr val="FFFFFF"/>
                </a:solidFill>
              </a:rPr>
              <a:t>Grading</a:t>
            </a:r>
          </a:p>
          <a:p>
            <a:r>
              <a:rPr lang="en-US" dirty="0" smtClean="0">
                <a:solidFill>
                  <a:srgbClr val="FFFFFF"/>
                </a:solidFill>
              </a:rPr>
              <a:t>Explanation</a:t>
            </a:r>
          </a:p>
          <a:p>
            <a:r>
              <a:rPr lang="en-US" dirty="0" smtClean="0">
                <a:solidFill>
                  <a:srgbClr val="FFFFFF"/>
                </a:solidFill>
              </a:rPr>
              <a:t>Reflection</a:t>
            </a:r>
          </a:p>
          <a:p>
            <a:r>
              <a:rPr lang="en-US" dirty="0" smtClean="0">
                <a:solidFill>
                  <a:srgbClr val="FFFFFF"/>
                </a:solidFill>
              </a:rPr>
              <a:t>Product Grade</a:t>
            </a:r>
          </a:p>
          <a:p>
            <a:r>
              <a:rPr lang="en-US" dirty="0" smtClean="0">
                <a:solidFill>
                  <a:srgbClr val="FFFFFF"/>
                </a:solidFill>
              </a:rPr>
              <a:t>Haunted Hallways Soundtrack</a:t>
            </a: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ctrTitle"/>
          </p:nvPr>
        </p:nvSpPr>
        <p:spPr>
          <a:xfrm>
            <a:off x="0" y="340445"/>
            <a:ext cx="9372600" cy="6324418"/>
          </a:xfrm>
        </p:spPr>
        <p:txBody>
          <a:bodyPr>
            <a:normAutofit/>
          </a:bodyPr>
          <a:lstStyle/>
          <a:p>
            <a:r>
              <a:rPr lang="en-US" dirty="0" smtClean="0">
                <a:solidFill>
                  <a:schemeClr val="bg1"/>
                </a:solidFill>
              </a:rPr>
              <a:t>September 30, 2016</a:t>
            </a:r>
            <a:r>
              <a:rPr lang="en-US" dirty="0" smtClean="0">
                <a:solidFill>
                  <a:schemeClr val="bg1"/>
                </a:solidFill>
              </a:rPr>
              <a:t/>
            </a:r>
            <a:br>
              <a:rPr lang="en-US" dirty="0" smtClean="0">
                <a:solidFill>
                  <a:schemeClr val="bg1"/>
                </a:solidFill>
              </a:rPr>
            </a:br>
            <a:r>
              <a:rPr lang="en-US" u="sng" dirty="0" smtClean="0">
                <a:solidFill>
                  <a:schemeClr val="bg1"/>
                </a:solidFill>
              </a:rPr>
              <a:t>DO NOW</a:t>
            </a:r>
            <a:r>
              <a:rPr lang="en-US" dirty="0" smtClean="0">
                <a:solidFill>
                  <a:schemeClr val="bg1"/>
                </a:solidFill>
              </a:rPr>
              <a:t>: </a:t>
            </a:r>
            <a:br>
              <a:rPr lang="en-US" dirty="0" smtClean="0">
                <a:solidFill>
                  <a:schemeClr val="bg1"/>
                </a:solidFill>
              </a:rPr>
            </a:br>
            <a:r>
              <a:rPr lang="en-US" dirty="0" smtClean="0">
                <a:solidFill>
                  <a:schemeClr val="bg1"/>
                </a:solidFill>
              </a:rPr>
              <a:t>1. </a:t>
            </a:r>
            <a:r>
              <a:rPr lang="en-US" b="1" dirty="0" smtClean="0">
                <a:solidFill>
                  <a:schemeClr val="bg1"/>
                </a:solidFill>
              </a:rPr>
              <a:t>Turn in your art piece</a:t>
            </a:r>
            <a:r>
              <a:rPr lang="en-US" b="1" dirty="0" smtClean="0">
                <a:solidFill>
                  <a:schemeClr val="bg1"/>
                </a:solidFill>
              </a:rPr>
              <a:t/>
            </a:r>
            <a:br>
              <a:rPr lang="en-US" b="1" dirty="0" smtClean="0">
                <a:solidFill>
                  <a:schemeClr val="bg1"/>
                </a:solidFill>
              </a:rPr>
            </a:br>
            <a:r>
              <a:rPr lang="en-US" b="1" dirty="0" smtClean="0">
                <a:solidFill>
                  <a:schemeClr val="bg1"/>
                </a:solidFill>
              </a:rPr>
              <a:t>2. Read </a:t>
            </a:r>
            <a:r>
              <a:rPr lang="en-US" b="1" dirty="0" smtClean="0">
                <a:solidFill>
                  <a:schemeClr val="bg1"/>
                </a:solidFill>
              </a:rPr>
              <a:t>the </a:t>
            </a:r>
            <a:r>
              <a:rPr lang="en-US" b="1" dirty="0" smtClean="0">
                <a:solidFill>
                  <a:schemeClr val="bg1"/>
                </a:solidFill>
              </a:rPr>
              <a:t>Reflection </a:t>
            </a:r>
            <a:r>
              <a:rPr lang="en-US" b="1" dirty="0" smtClean="0">
                <a:solidFill>
                  <a:schemeClr val="bg1"/>
                </a:solidFill>
              </a:rPr>
              <a:t>Question at the end of your create guide, </a:t>
            </a:r>
            <a:r>
              <a:rPr lang="en-US" b="1" dirty="0" smtClean="0">
                <a:solidFill>
                  <a:schemeClr val="bg1"/>
                </a:solidFill>
              </a:rPr>
              <a:t>and start thinking about what you have learned</a:t>
            </a:r>
            <a:r>
              <a:rPr lang="en-US" dirty="0" smtClean="0">
                <a:solidFill>
                  <a:schemeClr val="bg1"/>
                </a:solidFill>
              </a:rPr>
              <a:t/>
            </a:r>
            <a:br>
              <a:rPr lang="en-US" dirty="0" smtClean="0">
                <a:solidFill>
                  <a:schemeClr val="bg1"/>
                </a:solidFill>
              </a:rPr>
            </a:br>
            <a:r>
              <a:rPr lang="en-US" sz="8000" dirty="0" smtClean="0">
                <a:solidFill>
                  <a:schemeClr val="bg1"/>
                </a:solidFill>
              </a:rPr>
              <a:t>DO NOW </a:t>
            </a: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Today’s Agenda</a:t>
            </a:r>
            <a:endParaRPr lang="en-US" dirty="0">
              <a:solidFill>
                <a:srgbClr val="FFFFFF"/>
              </a:solidFill>
            </a:endParaRPr>
          </a:p>
        </p:txBody>
      </p:sp>
      <p:sp>
        <p:nvSpPr>
          <p:cNvPr id="3" name="Content Placeholder 2"/>
          <p:cNvSpPr>
            <a:spLocks noGrp="1"/>
          </p:cNvSpPr>
          <p:nvPr>
            <p:ph idx="1"/>
          </p:nvPr>
        </p:nvSpPr>
        <p:spPr/>
        <p:txBody>
          <a:bodyPr/>
          <a:lstStyle/>
          <a:p>
            <a:pPr>
              <a:buNone/>
            </a:pPr>
            <a:r>
              <a:rPr lang="en-US" dirty="0" smtClean="0">
                <a:solidFill>
                  <a:srgbClr val="FFFFFF"/>
                </a:solidFill>
              </a:rPr>
              <a:t>CLO: I explain in writing my learning about the physics of sound and how I created a visualization of sound using paragraph structure, academic vocabulary, and the principles and elements of design.</a:t>
            </a: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5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normAutofit/>
          </a:bodyPr>
          <a:lstStyle/>
          <a:p>
            <a:r>
              <a:rPr lang="en-US" b="1" dirty="0" smtClean="0"/>
              <a:t>Reflection/Evaluation</a:t>
            </a:r>
            <a:r>
              <a:rPr lang="en-US" dirty="0" smtClean="0"/>
              <a:t>: Part 1</a:t>
            </a:r>
            <a:endParaRPr lang="en-US" dirty="0"/>
          </a:p>
        </p:txBody>
      </p:sp>
      <p:sp>
        <p:nvSpPr>
          <p:cNvPr id="3" name="Content Placeholder 2"/>
          <p:cNvSpPr>
            <a:spLocks noGrp="1"/>
          </p:cNvSpPr>
          <p:nvPr>
            <p:ph idx="1"/>
          </p:nvPr>
        </p:nvSpPr>
        <p:spPr>
          <a:xfrm>
            <a:off x="0" y="1417638"/>
            <a:ext cx="9144000" cy="5440362"/>
          </a:xfrm>
        </p:spPr>
        <p:txBody>
          <a:bodyPr>
            <a:normAutofit/>
          </a:bodyPr>
          <a:lstStyle/>
          <a:p>
            <a:r>
              <a:rPr lang="en-US" b="1" u="sng" dirty="0" smtClean="0"/>
              <a:t>Grade yourself on the art rubric</a:t>
            </a:r>
          </a:p>
          <a:p>
            <a:r>
              <a:rPr lang="en-US" b="1" u="sng" dirty="0" smtClean="0"/>
              <a:t>Be sure to write which principle and element of design you are grading. </a:t>
            </a:r>
            <a:endParaRPr lang="en-US" dirty="0" smtClean="0"/>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5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normAutofit/>
          </a:bodyPr>
          <a:lstStyle/>
          <a:p>
            <a:r>
              <a:rPr lang="en-US" b="1" dirty="0" smtClean="0"/>
              <a:t>Reflection/Evaluation</a:t>
            </a:r>
            <a:r>
              <a:rPr lang="en-US" dirty="0" smtClean="0"/>
              <a:t>: Part 2</a:t>
            </a:r>
            <a:endParaRPr lang="en-US" dirty="0"/>
          </a:p>
        </p:txBody>
      </p:sp>
      <p:sp>
        <p:nvSpPr>
          <p:cNvPr id="3" name="Content Placeholder 2"/>
          <p:cNvSpPr>
            <a:spLocks noGrp="1"/>
          </p:cNvSpPr>
          <p:nvPr>
            <p:ph idx="1"/>
          </p:nvPr>
        </p:nvSpPr>
        <p:spPr>
          <a:xfrm>
            <a:off x="0" y="1417638"/>
            <a:ext cx="9144000" cy="5440362"/>
          </a:xfrm>
        </p:spPr>
        <p:txBody>
          <a:bodyPr>
            <a:normAutofit/>
          </a:bodyPr>
          <a:lstStyle/>
          <a:p>
            <a:pPr>
              <a:buNone/>
            </a:pPr>
            <a:r>
              <a:rPr lang="en-US" u="sng" dirty="0" smtClean="0"/>
              <a:t>Paragraph Structure (Introduction, body, conclusion)</a:t>
            </a:r>
          </a:p>
          <a:p>
            <a:r>
              <a:rPr lang="en-US" b="1" u="sng" dirty="0" smtClean="0"/>
              <a:t>Explain how your art piece is a reflection of your knowledge about the physics of sound. Be sure to explain the elements of physics of sound that are contained in your art piece, and how they are represented. </a:t>
            </a:r>
          </a:p>
          <a:p>
            <a:r>
              <a:rPr lang="en-US" b="1" u="sng" dirty="0" smtClean="0"/>
              <a:t>Use Academic Vocabulary and Elements/Principles of Design vocabulary.</a:t>
            </a:r>
          </a:p>
          <a:p>
            <a:r>
              <a:rPr lang="en-US" dirty="0"/>
              <a:t>Typed – Shared with </a:t>
            </a:r>
            <a:r>
              <a:rPr lang="en-US" dirty="0" err="1"/>
              <a:t>mr.abelpype@gmail.com</a:t>
            </a:r>
            <a:endParaRPr lang="en-US" dirty="0" smtClean="0"/>
          </a:p>
          <a:p>
            <a:endParaRPr lang="en-US" dirty="0">
              <a:solidFill>
                <a:srgbClr val="FFFFFF"/>
              </a:solidFill>
            </a:endParaRPr>
          </a:p>
        </p:txBody>
      </p:sp>
    </p:spTree>
    <p:extLst>
      <p:ext uri="{BB962C8B-B14F-4D97-AF65-F5344CB8AC3E}">
        <p14:creationId xmlns:p14="http://schemas.microsoft.com/office/powerpoint/2010/main" val="2825249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5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normAutofit/>
          </a:bodyPr>
          <a:lstStyle/>
          <a:p>
            <a:r>
              <a:rPr lang="en-US" b="1" dirty="0" smtClean="0"/>
              <a:t>Reflection/Evaluation</a:t>
            </a:r>
            <a:r>
              <a:rPr lang="en-US" dirty="0" smtClean="0"/>
              <a:t>: Part 3</a:t>
            </a:r>
            <a:endParaRPr lang="en-US" dirty="0"/>
          </a:p>
        </p:txBody>
      </p:sp>
      <p:sp>
        <p:nvSpPr>
          <p:cNvPr id="3" name="Content Placeholder 2"/>
          <p:cNvSpPr>
            <a:spLocks noGrp="1"/>
          </p:cNvSpPr>
          <p:nvPr>
            <p:ph idx="1"/>
          </p:nvPr>
        </p:nvSpPr>
        <p:spPr>
          <a:xfrm>
            <a:off x="0" y="1417638"/>
            <a:ext cx="9144000" cy="5440362"/>
          </a:xfrm>
        </p:spPr>
        <p:txBody>
          <a:bodyPr>
            <a:normAutofit/>
          </a:bodyPr>
          <a:lstStyle/>
          <a:p>
            <a:pPr>
              <a:buNone/>
            </a:pPr>
            <a:r>
              <a:rPr lang="en-US" u="sng" dirty="0" smtClean="0"/>
              <a:t>Paragraph Structure (Introduction, body, conclusion)</a:t>
            </a:r>
          </a:p>
          <a:p>
            <a:r>
              <a:rPr lang="en-US" b="1" u="sng" dirty="0" smtClean="0"/>
              <a:t>Create artist tag</a:t>
            </a:r>
          </a:p>
          <a:p>
            <a:r>
              <a:rPr lang="en-US" b="1" u="sng" dirty="0" smtClean="0"/>
              <a:t>Mount the art piece</a:t>
            </a:r>
            <a:endParaRPr lang="en-US" dirty="0" smtClean="0"/>
          </a:p>
          <a:p>
            <a:endParaRPr lang="en-US" dirty="0">
              <a:solidFill>
                <a:srgbClr val="FFFFFF"/>
              </a:solidFill>
            </a:endParaRPr>
          </a:p>
        </p:txBody>
      </p:sp>
    </p:spTree>
    <p:extLst>
      <p:ext uri="{BB962C8B-B14F-4D97-AF65-F5344CB8AC3E}">
        <p14:creationId xmlns:p14="http://schemas.microsoft.com/office/powerpoint/2010/main" val="326520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Today’s Agenda</a:t>
            </a:r>
            <a:endParaRPr lang="en-US" dirty="0">
              <a:solidFill>
                <a:srgbClr val="FFFFFF"/>
              </a:solidFill>
            </a:endParaRPr>
          </a:p>
        </p:txBody>
      </p:sp>
      <p:sp>
        <p:nvSpPr>
          <p:cNvPr id="3" name="Content Placeholder 2"/>
          <p:cNvSpPr>
            <a:spLocks noGrp="1"/>
          </p:cNvSpPr>
          <p:nvPr>
            <p:ph idx="1"/>
          </p:nvPr>
        </p:nvSpPr>
        <p:spPr/>
        <p:txBody>
          <a:bodyPr/>
          <a:lstStyle/>
          <a:p>
            <a:pPr>
              <a:buNone/>
            </a:pPr>
            <a:r>
              <a:rPr lang="en-US" dirty="0" smtClean="0">
                <a:solidFill>
                  <a:srgbClr val="FFFFFF"/>
                </a:solidFill>
              </a:rPr>
              <a:t>CLO: I </a:t>
            </a:r>
            <a:r>
              <a:rPr lang="en-US" u="sng" dirty="0" smtClean="0">
                <a:solidFill>
                  <a:srgbClr val="FFFFFF"/>
                </a:solidFill>
              </a:rPr>
              <a:t>create</a:t>
            </a:r>
            <a:r>
              <a:rPr lang="en-US" dirty="0" smtClean="0">
                <a:solidFill>
                  <a:srgbClr val="FFFFFF"/>
                </a:solidFill>
              </a:rPr>
              <a:t> </a:t>
            </a:r>
            <a:r>
              <a:rPr lang="en-US" b="1" dirty="0" smtClean="0">
                <a:solidFill>
                  <a:srgbClr val="FFFFFF"/>
                </a:solidFill>
              </a:rPr>
              <a:t>in writing </a:t>
            </a:r>
            <a:r>
              <a:rPr lang="en-US" dirty="0" smtClean="0">
                <a:solidFill>
                  <a:srgbClr val="FFFFFF"/>
                </a:solidFill>
              </a:rPr>
              <a:t>a goal for the day and review/grade my progress, and </a:t>
            </a:r>
            <a:r>
              <a:rPr lang="en-US" u="sng" dirty="0" smtClean="0">
                <a:solidFill>
                  <a:srgbClr val="FFFFFF"/>
                </a:solidFill>
              </a:rPr>
              <a:t>explain</a:t>
            </a:r>
            <a:r>
              <a:rPr lang="en-US" dirty="0" smtClean="0">
                <a:solidFill>
                  <a:srgbClr val="FFFFFF"/>
                </a:solidFill>
              </a:rPr>
              <a:t> </a:t>
            </a:r>
            <a:r>
              <a:rPr lang="en-US" b="1" dirty="0" smtClean="0">
                <a:solidFill>
                  <a:srgbClr val="FFFFFF"/>
                </a:solidFill>
              </a:rPr>
              <a:t>in writing</a:t>
            </a:r>
            <a:r>
              <a:rPr lang="en-US" dirty="0" smtClean="0">
                <a:solidFill>
                  <a:srgbClr val="FFFFFF"/>
                </a:solidFill>
              </a:rPr>
              <a:t> the rational for my grade using complete sentences.</a:t>
            </a:r>
          </a:p>
          <a:p>
            <a:pPr>
              <a:buNone/>
            </a:pPr>
            <a:r>
              <a:rPr lang="en-US" dirty="0" smtClean="0">
                <a:solidFill>
                  <a:srgbClr val="FFFFFF"/>
                </a:solidFill>
              </a:rPr>
              <a:t>I explain verbally/in writing the importance of craftsmanship using academic vocabulary</a:t>
            </a:r>
          </a:p>
          <a:p>
            <a:pPr>
              <a:buNone/>
            </a:pPr>
            <a:r>
              <a:rPr lang="en-US" dirty="0" smtClean="0">
                <a:solidFill>
                  <a:srgbClr val="FFFFFF"/>
                </a:solidFill>
              </a:rPr>
              <a:t>I will create a plan to create an art piece showing a visualization of sound.</a:t>
            </a: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62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Exit Ticket </a:t>
            </a:r>
            <a:endParaRPr lang="en-US" dirty="0">
              <a:solidFill>
                <a:srgbClr val="FFFFFF"/>
              </a:solidFill>
            </a:endParaRPr>
          </a:p>
        </p:txBody>
      </p:sp>
      <p:sp>
        <p:nvSpPr>
          <p:cNvPr id="3" name="Content Placeholder 2"/>
          <p:cNvSpPr>
            <a:spLocks noGrp="1"/>
          </p:cNvSpPr>
          <p:nvPr>
            <p:ph idx="1"/>
          </p:nvPr>
        </p:nvSpPr>
        <p:spPr>
          <a:xfrm>
            <a:off x="0" y="1219200"/>
            <a:ext cx="9144000" cy="5638800"/>
          </a:xfrm>
        </p:spPr>
        <p:txBody>
          <a:bodyPr>
            <a:normAutofit/>
          </a:bodyPr>
          <a:lstStyle/>
          <a:p>
            <a:r>
              <a:rPr lang="en-US" b="1" u="sng" dirty="0" smtClean="0">
                <a:solidFill>
                  <a:srgbClr val="FFFFFF"/>
                </a:solidFill>
              </a:rPr>
              <a:t>Completed Reflection</a:t>
            </a:r>
            <a:endParaRPr lang="en-US" dirty="0" smtClean="0">
              <a:solidFill>
                <a:srgbClr val="FFFFFF"/>
              </a:solidFill>
            </a:endParaRP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5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3366FF"/>
                </a:solidFill>
              </a:rPr>
              <a:t>Reflection </a:t>
            </a:r>
            <a:r>
              <a:rPr lang="en-US" dirty="0" smtClean="0">
                <a:solidFill>
                  <a:srgbClr val="3366FF"/>
                </a:solidFill>
              </a:rPr>
              <a:t>Requirements – Typed – Shared with </a:t>
            </a:r>
            <a:r>
              <a:rPr lang="en-US" dirty="0" err="1" smtClean="0">
                <a:solidFill>
                  <a:srgbClr val="3366FF"/>
                </a:solidFill>
              </a:rPr>
              <a:t>mr.abelpype@gmail.com</a:t>
            </a:r>
            <a:endParaRPr lang="en-US" dirty="0">
              <a:solidFill>
                <a:srgbClr val="3366FF"/>
              </a:solidFill>
            </a:endParaRPr>
          </a:p>
        </p:txBody>
      </p:sp>
      <p:sp>
        <p:nvSpPr>
          <p:cNvPr id="3" name="Content Placeholder 2"/>
          <p:cNvSpPr>
            <a:spLocks noGrp="1"/>
          </p:cNvSpPr>
          <p:nvPr>
            <p:ph idx="1"/>
          </p:nvPr>
        </p:nvSpPr>
        <p:spPr>
          <a:xfrm>
            <a:off x="0" y="1417638"/>
            <a:ext cx="9144000" cy="5440362"/>
          </a:xfrm>
        </p:spPr>
        <p:txBody>
          <a:bodyPr>
            <a:normAutofit lnSpcReduction="10000"/>
          </a:bodyPr>
          <a:lstStyle/>
          <a:p>
            <a:pPr>
              <a:buNone/>
            </a:pPr>
            <a:r>
              <a:rPr lang="en-US" u="sng" dirty="0" smtClean="0">
                <a:solidFill>
                  <a:srgbClr val="3366FF"/>
                </a:solidFill>
              </a:rPr>
              <a:t>Paragraph Structure (Introduction, body, conclusion)</a:t>
            </a:r>
          </a:p>
          <a:p>
            <a:r>
              <a:rPr lang="en-US" b="1" u="sng" dirty="0" smtClean="0">
                <a:solidFill>
                  <a:srgbClr val="3366FF"/>
                </a:solidFill>
              </a:rPr>
              <a:t>Introduction</a:t>
            </a:r>
            <a:r>
              <a:rPr lang="en-US" dirty="0" smtClean="0">
                <a:solidFill>
                  <a:srgbClr val="3366FF"/>
                </a:solidFill>
              </a:rPr>
              <a:t>: State what you thought of sound before</a:t>
            </a:r>
          </a:p>
          <a:p>
            <a:r>
              <a:rPr lang="en-US" b="1" u="sng" dirty="0" smtClean="0">
                <a:solidFill>
                  <a:srgbClr val="3366FF"/>
                </a:solidFill>
              </a:rPr>
              <a:t>Body</a:t>
            </a:r>
            <a:r>
              <a:rPr lang="en-US" dirty="0" smtClean="0">
                <a:solidFill>
                  <a:srgbClr val="3366FF"/>
                </a:solidFill>
              </a:rPr>
              <a:t>: Explain what you have learned about the physics of sound (</a:t>
            </a:r>
            <a:r>
              <a:rPr lang="en-US" i="1" dirty="0" smtClean="0">
                <a:solidFill>
                  <a:srgbClr val="3366FF"/>
                </a:solidFill>
              </a:rPr>
              <a:t>use academic vocabulary</a:t>
            </a:r>
            <a:r>
              <a:rPr lang="en-US" dirty="0" smtClean="0">
                <a:solidFill>
                  <a:srgbClr val="3366FF"/>
                </a:solidFill>
              </a:rPr>
              <a:t>)</a:t>
            </a:r>
          </a:p>
          <a:p>
            <a:r>
              <a:rPr lang="en-US" dirty="0" smtClean="0">
                <a:solidFill>
                  <a:srgbClr val="3366FF"/>
                </a:solidFill>
              </a:rPr>
              <a:t>Explain how you created a visualization of sound (use </a:t>
            </a:r>
            <a:r>
              <a:rPr lang="en-US" i="1" dirty="0" smtClean="0">
                <a:solidFill>
                  <a:srgbClr val="3366FF"/>
                </a:solidFill>
              </a:rPr>
              <a:t>academic vocabulary</a:t>
            </a:r>
            <a:r>
              <a:rPr lang="en-US" dirty="0" smtClean="0">
                <a:solidFill>
                  <a:srgbClr val="3366FF"/>
                </a:solidFill>
              </a:rPr>
              <a:t> and </a:t>
            </a:r>
            <a:r>
              <a:rPr lang="en-US" i="1" dirty="0" smtClean="0">
                <a:solidFill>
                  <a:srgbClr val="3366FF"/>
                </a:solidFill>
              </a:rPr>
              <a:t>one element of design </a:t>
            </a:r>
            <a:r>
              <a:rPr lang="en-US" dirty="0" smtClean="0">
                <a:solidFill>
                  <a:srgbClr val="3366FF"/>
                </a:solidFill>
              </a:rPr>
              <a:t>and how it was used to create the visualization)</a:t>
            </a:r>
          </a:p>
          <a:p>
            <a:r>
              <a:rPr lang="en-US" b="1" u="sng" dirty="0" smtClean="0">
                <a:solidFill>
                  <a:srgbClr val="3366FF"/>
                </a:solidFill>
              </a:rPr>
              <a:t>Conclusion</a:t>
            </a:r>
            <a:r>
              <a:rPr lang="en-US" dirty="0" smtClean="0">
                <a:solidFill>
                  <a:srgbClr val="3366FF"/>
                </a:solidFill>
              </a:rPr>
              <a:t>: Describe how you will think differently about sound  </a:t>
            </a:r>
          </a:p>
          <a:p>
            <a:endParaRPr lang="en-US" dirty="0">
              <a:solidFill>
                <a:srgbClr val="FFFFFF"/>
              </a:solidFill>
            </a:endParaRPr>
          </a:p>
        </p:txBody>
      </p:sp>
    </p:spTree>
    <p:extLst>
      <p:ext uri="{BB962C8B-B14F-4D97-AF65-F5344CB8AC3E}">
        <p14:creationId xmlns:p14="http://schemas.microsoft.com/office/powerpoint/2010/main" val="532252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Do Now Discussion</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What do you need to finish planning to be ready to create?</a:t>
            </a:r>
          </a:p>
          <a:p>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Planning/Creating</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Finish your planning guide, and use artistic materials to create your visualization of the physics of sound. </a:t>
            </a:r>
          </a:p>
          <a:p>
            <a:r>
              <a:rPr lang="en-US" dirty="0" smtClean="0">
                <a:solidFill>
                  <a:srgbClr val="FFFFFF"/>
                </a:solidFill>
              </a:rPr>
              <a:t>Turn in planning guide before creating.</a:t>
            </a:r>
          </a:p>
          <a:p>
            <a:endParaRPr lang="en-US" dirty="0">
              <a:solidFill>
                <a:srgbClr val="FFFFFF"/>
              </a:solidFill>
            </a:endParaRPr>
          </a:p>
        </p:txBody>
      </p:sp>
    </p:spTree>
    <p:extLst>
      <p:ext uri="{BB962C8B-B14F-4D97-AF65-F5344CB8AC3E}">
        <p14:creationId xmlns:p14="http://schemas.microsoft.com/office/powerpoint/2010/main" val="2222544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Exit Ticket</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Finish your planning guide, and use artistic materials to create your visualization of the physics of sound. </a:t>
            </a:r>
          </a:p>
          <a:p>
            <a:r>
              <a:rPr lang="en-US" dirty="0" smtClean="0">
                <a:solidFill>
                  <a:srgbClr val="FFFFFF"/>
                </a:solidFill>
              </a:rPr>
              <a:t>Turn in planning guide </a:t>
            </a:r>
            <a:r>
              <a:rPr lang="en-US" smtClean="0">
                <a:solidFill>
                  <a:srgbClr val="FFFFFF"/>
                </a:solidFill>
              </a:rPr>
              <a:t>before creating.</a:t>
            </a:r>
            <a:endParaRPr lang="en-US" dirty="0" smtClean="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1415538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ctrTitle"/>
          </p:nvPr>
        </p:nvSpPr>
        <p:spPr>
          <a:xfrm>
            <a:off x="0" y="340445"/>
            <a:ext cx="9372600" cy="6324418"/>
          </a:xfrm>
        </p:spPr>
        <p:txBody>
          <a:bodyPr>
            <a:normAutofit/>
          </a:bodyPr>
          <a:lstStyle/>
          <a:p>
            <a:r>
              <a:rPr lang="en-US" smtClean="0">
                <a:solidFill>
                  <a:schemeClr val="bg1"/>
                </a:solidFill>
              </a:rPr>
              <a:t>September 29, </a:t>
            </a:r>
            <a:r>
              <a:rPr lang="en-US" dirty="0" smtClean="0">
                <a:solidFill>
                  <a:schemeClr val="bg1"/>
                </a:solidFill>
              </a:rPr>
              <a:t>2016</a:t>
            </a:r>
            <a:br>
              <a:rPr lang="en-US" dirty="0" smtClean="0">
                <a:solidFill>
                  <a:schemeClr val="bg1"/>
                </a:solidFill>
              </a:rPr>
            </a:br>
            <a:r>
              <a:rPr lang="en-US" u="sng" dirty="0" smtClean="0">
                <a:solidFill>
                  <a:schemeClr val="bg1"/>
                </a:solidFill>
              </a:rPr>
              <a:t>DO NOW</a:t>
            </a:r>
            <a:r>
              <a:rPr lang="en-US" dirty="0" smtClean="0">
                <a:solidFill>
                  <a:schemeClr val="bg1"/>
                </a:solidFill>
              </a:rPr>
              <a:t>: </a:t>
            </a:r>
            <a:br>
              <a:rPr lang="en-US" dirty="0" smtClean="0">
                <a:solidFill>
                  <a:schemeClr val="bg1"/>
                </a:solidFill>
              </a:rPr>
            </a:br>
            <a:r>
              <a:rPr lang="en-US" dirty="0" smtClean="0">
                <a:solidFill>
                  <a:schemeClr val="bg1"/>
                </a:solidFill>
              </a:rPr>
              <a:t>1. </a:t>
            </a:r>
            <a:r>
              <a:rPr lang="en-US" b="1" dirty="0" smtClean="0">
                <a:solidFill>
                  <a:schemeClr val="bg1"/>
                </a:solidFill>
              </a:rPr>
              <a:t>Get your Creation Guide </a:t>
            </a:r>
            <a:r>
              <a:rPr lang="en-US" dirty="0" smtClean="0">
                <a:solidFill>
                  <a:schemeClr val="bg1"/>
                </a:solidFill>
              </a:rPr>
              <a:t>from the front table</a:t>
            </a:r>
            <a:br>
              <a:rPr lang="en-US" dirty="0" smtClean="0">
                <a:solidFill>
                  <a:schemeClr val="bg1"/>
                </a:solidFill>
              </a:rPr>
            </a:br>
            <a:r>
              <a:rPr lang="en-US" dirty="0" smtClean="0">
                <a:solidFill>
                  <a:schemeClr val="bg1"/>
                </a:solidFill>
              </a:rPr>
              <a:t>2. </a:t>
            </a:r>
            <a:r>
              <a:rPr lang="en-US" b="1" dirty="0" smtClean="0">
                <a:solidFill>
                  <a:schemeClr val="bg1"/>
                </a:solidFill>
              </a:rPr>
              <a:t>Complete the Do Now for Day 3 at the top</a:t>
            </a:r>
            <a:r>
              <a:rPr lang="en-US" dirty="0" smtClean="0">
                <a:solidFill>
                  <a:schemeClr val="bg1"/>
                </a:solidFill>
              </a:rPr>
              <a:t/>
            </a:r>
            <a:br>
              <a:rPr lang="en-US" dirty="0" smtClean="0">
                <a:solidFill>
                  <a:schemeClr val="bg1"/>
                </a:solidFill>
              </a:rPr>
            </a:br>
            <a:r>
              <a:rPr lang="en-US" sz="8000" dirty="0" smtClean="0">
                <a:solidFill>
                  <a:schemeClr val="bg1"/>
                </a:solidFill>
              </a:rPr>
              <a:t>DO NOW </a:t>
            </a:r>
            <a:r>
              <a:rPr lang="en-US" dirty="0" smtClean="0">
                <a:solidFill>
                  <a:schemeClr val="bg1"/>
                </a:solidFill>
              </a:rPr>
              <a:t/>
            </a:r>
            <a:br>
              <a:rPr lang="en-US" dirty="0" smtClean="0">
                <a:solidFill>
                  <a:schemeClr val="bg1"/>
                </a:solidFill>
              </a:rPr>
            </a:br>
            <a:endParaRPr lang="en-US" dirty="0">
              <a:solidFill>
                <a:schemeClr val="bg1"/>
              </a:solidFill>
            </a:endParaRPr>
          </a:p>
        </p:txBody>
      </p:sp>
    </p:spTree>
    <p:extLst>
      <p:ext uri="{BB962C8B-B14F-4D97-AF65-F5344CB8AC3E}">
        <p14:creationId xmlns:p14="http://schemas.microsoft.com/office/powerpoint/2010/main" val="4229081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Today’s Agenda</a:t>
            </a:r>
            <a:endParaRPr lang="en-US" dirty="0">
              <a:solidFill>
                <a:srgbClr val="FFFFFF"/>
              </a:solidFill>
            </a:endParaRPr>
          </a:p>
        </p:txBody>
      </p:sp>
      <p:sp>
        <p:nvSpPr>
          <p:cNvPr id="3" name="Content Placeholder 2"/>
          <p:cNvSpPr>
            <a:spLocks noGrp="1"/>
          </p:cNvSpPr>
          <p:nvPr>
            <p:ph idx="1"/>
          </p:nvPr>
        </p:nvSpPr>
        <p:spPr/>
        <p:txBody>
          <a:bodyPr/>
          <a:lstStyle/>
          <a:p>
            <a:pPr>
              <a:buNone/>
            </a:pPr>
            <a:r>
              <a:rPr lang="en-US" dirty="0" smtClean="0">
                <a:solidFill>
                  <a:srgbClr val="FFFFFF"/>
                </a:solidFill>
              </a:rPr>
              <a:t>CLO: I </a:t>
            </a:r>
            <a:r>
              <a:rPr lang="en-US" u="sng" dirty="0" smtClean="0">
                <a:solidFill>
                  <a:srgbClr val="FFFFFF"/>
                </a:solidFill>
              </a:rPr>
              <a:t>create</a:t>
            </a:r>
            <a:r>
              <a:rPr lang="en-US" dirty="0" smtClean="0">
                <a:solidFill>
                  <a:srgbClr val="FFFFFF"/>
                </a:solidFill>
              </a:rPr>
              <a:t> </a:t>
            </a:r>
            <a:r>
              <a:rPr lang="en-US" b="1" dirty="0" smtClean="0">
                <a:solidFill>
                  <a:srgbClr val="FFFFFF"/>
                </a:solidFill>
              </a:rPr>
              <a:t>in writing </a:t>
            </a:r>
            <a:r>
              <a:rPr lang="en-US" dirty="0" smtClean="0">
                <a:solidFill>
                  <a:srgbClr val="FFFFFF"/>
                </a:solidFill>
              </a:rPr>
              <a:t>a goal for the day and review/grade my progress, and </a:t>
            </a:r>
            <a:r>
              <a:rPr lang="en-US" u="sng" dirty="0" smtClean="0">
                <a:solidFill>
                  <a:srgbClr val="FFFFFF"/>
                </a:solidFill>
              </a:rPr>
              <a:t>explain</a:t>
            </a:r>
            <a:r>
              <a:rPr lang="en-US" dirty="0" smtClean="0">
                <a:solidFill>
                  <a:srgbClr val="FFFFFF"/>
                </a:solidFill>
              </a:rPr>
              <a:t> </a:t>
            </a:r>
            <a:r>
              <a:rPr lang="en-US" b="1" dirty="0" smtClean="0">
                <a:solidFill>
                  <a:srgbClr val="FFFFFF"/>
                </a:solidFill>
              </a:rPr>
              <a:t>in writing</a:t>
            </a:r>
            <a:r>
              <a:rPr lang="en-US" dirty="0" smtClean="0">
                <a:solidFill>
                  <a:srgbClr val="FFFFFF"/>
                </a:solidFill>
              </a:rPr>
              <a:t> the rational for my grade using complete sentences.</a:t>
            </a:r>
          </a:p>
          <a:p>
            <a:pPr>
              <a:buNone/>
            </a:pPr>
            <a:r>
              <a:rPr lang="en-US" dirty="0" smtClean="0">
                <a:solidFill>
                  <a:srgbClr val="FFFFFF"/>
                </a:solidFill>
              </a:rPr>
              <a:t>I explain verbally/in writing the importance of craftsmanship using academic vocabulary</a:t>
            </a:r>
          </a:p>
          <a:p>
            <a:pPr>
              <a:buNone/>
            </a:pPr>
            <a:r>
              <a:rPr lang="en-US" dirty="0" smtClean="0">
                <a:solidFill>
                  <a:srgbClr val="FFFFFF"/>
                </a:solidFill>
              </a:rPr>
              <a:t>I will create a plan to create an art piece showing a visualization of sound.</a:t>
            </a:r>
          </a:p>
          <a:p>
            <a:endParaRPr lang="en-US" dirty="0">
              <a:solidFill>
                <a:srgbClr val="FFFFFF"/>
              </a:solidFill>
            </a:endParaRPr>
          </a:p>
        </p:txBody>
      </p:sp>
    </p:spTree>
    <p:extLst>
      <p:ext uri="{BB962C8B-B14F-4D97-AF65-F5344CB8AC3E}">
        <p14:creationId xmlns:p14="http://schemas.microsoft.com/office/powerpoint/2010/main" val="6055262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title"/>
          </p:nvPr>
        </p:nvSpPr>
        <p:spPr/>
        <p:txBody>
          <a:bodyPr/>
          <a:lstStyle/>
          <a:p>
            <a:r>
              <a:rPr lang="en-US" dirty="0" smtClean="0">
                <a:solidFill>
                  <a:srgbClr val="FFFFFF"/>
                </a:solidFill>
              </a:rPr>
              <a:t>Do Now Discussion</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Why is craftsmanship important?</a:t>
            </a:r>
          </a:p>
          <a:p>
            <a:r>
              <a:rPr lang="en-US" dirty="0" smtClean="0">
                <a:solidFill>
                  <a:srgbClr val="FFFFFF"/>
                </a:solidFill>
              </a:rPr>
              <a:t>What principles and elements of design are people focusing on?</a:t>
            </a:r>
          </a:p>
          <a:p>
            <a:endParaRPr lang="en-US" dirty="0">
              <a:solidFill>
                <a:srgbClr val="FFFFFF"/>
              </a:solidFill>
            </a:endParaRPr>
          </a:p>
        </p:txBody>
      </p:sp>
    </p:spTree>
    <p:extLst>
      <p:ext uri="{BB962C8B-B14F-4D97-AF65-F5344CB8AC3E}">
        <p14:creationId xmlns:p14="http://schemas.microsoft.com/office/powerpoint/2010/main" val="5813596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_cymatics_desktop_007.jpg"/>
          <p:cNvPicPr>
            <a:picLocks noChangeAspect="1"/>
          </p:cNvPicPr>
          <p:nvPr/>
        </p:nvPicPr>
        <p:blipFill>
          <a:blip r:embed="rId2">
            <a:alphaModFix amt="80000"/>
          </a:blip>
          <a:stretch>
            <a:fillRect/>
          </a:stretch>
        </p:blipFill>
        <p:spPr>
          <a:xfrm>
            <a:off x="-1441410" y="-1"/>
            <a:ext cx="12026820" cy="6858001"/>
          </a:xfrm>
          <a:prstGeom prst="rect">
            <a:avLst/>
          </a:prstGeom>
        </p:spPr>
      </p:pic>
      <p:sp>
        <p:nvSpPr>
          <p:cNvPr id="2" name="Title 1"/>
          <p:cNvSpPr>
            <a:spLocks noGrp="1"/>
          </p:cNvSpPr>
          <p:nvPr>
            <p:ph type="ctrTitle"/>
          </p:nvPr>
        </p:nvSpPr>
        <p:spPr>
          <a:xfrm>
            <a:off x="0" y="340445"/>
            <a:ext cx="9372600" cy="6324418"/>
          </a:xfrm>
        </p:spPr>
        <p:txBody>
          <a:bodyPr>
            <a:normAutofit/>
          </a:bodyPr>
          <a:lstStyle/>
          <a:p>
            <a:r>
              <a:rPr lang="en-US" smtClean="0">
                <a:solidFill>
                  <a:schemeClr val="bg1"/>
                </a:solidFill>
              </a:rPr>
              <a:t>October 6, </a:t>
            </a:r>
            <a:r>
              <a:rPr lang="en-US" dirty="0" smtClean="0">
                <a:solidFill>
                  <a:schemeClr val="bg1"/>
                </a:solidFill>
              </a:rPr>
              <a:t>2015</a:t>
            </a:r>
            <a:br>
              <a:rPr lang="en-US" dirty="0" smtClean="0">
                <a:solidFill>
                  <a:schemeClr val="bg1"/>
                </a:solidFill>
              </a:rPr>
            </a:br>
            <a:r>
              <a:rPr lang="en-US" u="sng" dirty="0" smtClean="0">
                <a:solidFill>
                  <a:schemeClr val="bg1"/>
                </a:solidFill>
              </a:rPr>
              <a:t>DO NOW</a:t>
            </a:r>
            <a:r>
              <a:rPr lang="en-US" dirty="0" smtClean="0">
                <a:solidFill>
                  <a:schemeClr val="bg1"/>
                </a:solidFill>
              </a:rPr>
              <a:t>: </a:t>
            </a:r>
            <a:br>
              <a:rPr lang="en-US" dirty="0" smtClean="0">
                <a:solidFill>
                  <a:schemeClr val="bg1"/>
                </a:solidFill>
              </a:rPr>
            </a:br>
            <a:r>
              <a:rPr lang="en-US" dirty="0" smtClean="0">
                <a:solidFill>
                  <a:schemeClr val="bg1"/>
                </a:solidFill>
              </a:rPr>
              <a:t>1. </a:t>
            </a:r>
            <a:r>
              <a:rPr lang="en-US" b="1" dirty="0" smtClean="0">
                <a:solidFill>
                  <a:schemeClr val="bg1"/>
                </a:solidFill>
              </a:rPr>
              <a:t>Get your Creation Guide</a:t>
            </a:r>
            <a:br>
              <a:rPr lang="en-US" b="1" dirty="0" smtClean="0">
                <a:solidFill>
                  <a:schemeClr val="bg1"/>
                </a:solidFill>
              </a:rPr>
            </a:br>
            <a:r>
              <a:rPr lang="en-US" b="1" dirty="0" smtClean="0">
                <a:solidFill>
                  <a:schemeClr val="bg1"/>
                </a:solidFill>
              </a:rPr>
              <a:t>2. Read my comments if necessary</a:t>
            </a:r>
            <a:r>
              <a:rPr lang="en-US" dirty="0" smtClean="0">
                <a:solidFill>
                  <a:schemeClr val="bg1"/>
                </a:solidFill>
              </a:rPr>
              <a:t/>
            </a:r>
            <a:br>
              <a:rPr lang="en-US" dirty="0" smtClean="0">
                <a:solidFill>
                  <a:schemeClr val="bg1"/>
                </a:solidFill>
              </a:rPr>
            </a:br>
            <a:r>
              <a:rPr lang="en-US" dirty="0" smtClean="0">
                <a:solidFill>
                  <a:schemeClr val="bg1"/>
                </a:solidFill>
              </a:rPr>
              <a:t>3. </a:t>
            </a:r>
            <a:r>
              <a:rPr lang="en-US" b="1" dirty="0" smtClean="0">
                <a:solidFill>
                  <a:schemeClr val="bg1"/>
                </a:solidFill>
              </a:rPr>
              <a:t>Complete the Do Now for Day 2 </a:t>
            </a:r>
            <a:r>
              <a:rPr lang="en-US" dirty="0" smtClean="0">
                <a:solidFill>
                  <a:schemeClr val="bg1"/>
                </a:solidFill>
              </a:rPr>
              <a:t/>
            </a:r>
            <a:br>
              <a:rPr lang="en-US" dirty="0" smtClean="0">
                <a:solidFill>
                  <a:schemeClr val="bg1"/>
                </a:solidFill>
              </a:rPr>
            </a:br>
            <a:r>
              <a:rPr lang="en-US" sz="8000" dirty="0" smtClean="0">
                <a:solidFill>
                  <a:schemeClr val="bg1"/>
                </a:solidFill>
              </a:rPr>
              <a:t>DO NOW </a:t>
            </a: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15883</TotalTime>
  <Words>595</Words>
  <Application>Microsoft Macintosh PowerPoint</Application>
  <PresentationFormat>On-screen Show (4:3)</PresentationFormat>
  <Paragraphs>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September 20, 2016 DO NOW:  1. Take out your Planning Guide from last class 2. Review what needs to be done 3. Explain to a neighbor what you need to finish in order to be ready to create. DO NOW  </vt:lpstr>
      <vt:lpstr>Today’s Agenda</vt:lpstr>
      <vt:lpstr>Do Now Discussion</vt:lpstr>
      <vt:lpstr>Planning/Creating</vt:lpstr>
      <vt:lpstr>Exit Ticket</vt:lpstr>
      <vt:lpstr>September 29, 2016 DO NOW:  1. Get your Creation Guide from the front table 2. Complete the Do Now for Day 3 at the top DO NOW  </vt:lpstr>
      <vt:lpstr>Today’s Agenda</vt:lpstr>
      <vt:lpstr>Do Now Discussion</vt:lpstr>
      <vt:lpstr>October 6, 2015 DO NOW:  1. Get your Creation Guide 2. Read my comments if necessary 3. Complete the Do Now for Day 2  DO NOW  </vt:lpstr>
      <vt:lpstr>Planning/Reflecting Guide</vt:lpstr>
      <vt:lpstr>October 8, 2015 DO NOW:  1. Get your Creation Guide 2. Read my comments if necessary 3. Complete the Do Now for Day 2 DO NOW  </vt:lpstr>
      <vt:lpstr>Today’s Agenda</vt:lpstr>
      <vt:lpstr>Do Now Discussion</vt:lpstr>
      <vt:lpstr>Planning/Reflecting Guide</vt:lpstr>
      <vt:lpstr>September 30, 2016 DO NOW:  1. Turn in your art piece 2. Read the Reflection Question at the end of your create guide, and start thinking about what you have learned DO NOW  </vt:lpstr>
      <vt:lpstr>Today’s Agenda</vt:lpstr>
      <vt:lpstr>Reflection/Evaluation: Part 1</vt:lpstr>
      <vt:lpstr>Reflection/Evaluation: Part 2</vt:lpstr>
      <vt:lpstr>Reflection/Evaluation: Part 3</vt:lpstr>
      <vt:lpstr>Exit Ticket </vt:lpstr>
      <vt:lpstr>Reflection Requirements – Typed – Shared with mr.abelpype@gmail.com</vt:lpstr>
    </vt:vector>
  </TitlesOfParts>
  <Company>Centennial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29, 2015 DO NOW:  1. Get a Creation Guide from the front table 2. Complete the Do Now at the top DO NOW  </dc:title>
  <dc:creator>DPS</dc:creator>
  <cp:lastModifiedBy>Anthony Abel-Pype</cp:lastModifiedBy>
  <cp:revision>21</cp:revision>
  <dcterms:created xsi:type="dcterms:W3CDTF">2015-10-05T11:51:21Z</dcterms:created>
  <dcterms:modified xsi:type="dcterms:W3CDTF">2016-09-30T14:31:32Z</dcterms:modified>
</cp:coreProperties>
</file>