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1" r:id="rId5"/>
    <p:sldId id="262" r:id="rId6"/>
    <p:sldId id="260" r:id="rId7"/>
    <p:sldId id="263" r:id="rId8"/>
    <p:sldId id="264" r:id="rId9"/>
    <p:sldId id="266" r:id="rId10"/>
    <p:sldId id="267" r:id="rId11"/>
    <p:sldId id="268" r:id="rId12"/>
    <p:sldId id="265" r:id="rId13"/>
    <p:sldId id="269" r:id="rId14"/>
    <p:sldId id="270" r:id="rId15"/>
    <p:sldId id="271" r:id="rId16"/>
    <p:sldId id="275" r:id="rId17"/>
    <p:sldId id="276" r:id="rId18"/>
    <p:sldId id="277" r:id="rId19"/>
    <p:sldId id="272" r:id="rId20"/>
    <p:sldId id="273" r:id="rId21"/>
    <p:sldId id="274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8" r:id="rId30"/>
    <p:sldId id="285" r:id="rId31"/>
    <p:sldId id="286" r:id="rId32"/>
    <p:sldId id="287" r:id="rId33"/>
    <p:sldId id="289" r:id="rId3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5" d="100"/>
          <a:sy n="75" d="100"/>
        </p:scale>
        <p:origin x="-1864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printerSettings" Target="printerSettings/printerSettings1.bin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viewProps" Target="viewProps.xml"/><Relationship Id="rId38" Type="http://schemas.openxmlformats.org/officeDocument/2006/relationships/theme" Target="theme/theme1.xml"/><Relationship Id="rId3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6BE8D-5100-FC44-8E2A-F7EB681AA1D2}" type="datetimeFigureOut">
              <a:rPr lang="en-US" smtClean="0"/>
              <a:t>9/9/16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37E73-5D0C-4548-ADF2-A9F91F7050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7778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6BE8D-5100-FC44-8E2A-F7EB681AA1D2}" type="datetimeFigureOut">
              <a:rPr lang="en-US" smtClean="0"/>
              <a:t>9/9/16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37E73-5D0C-4548-ADF2-A9F91F7050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707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6BE8D-5100-FC44-8E2A-F7EB681AA1D2}" type="datetimeFigureOut">
              <a:rPr lang="en-US" smtClean="0"/>
              <a:t>9/9/16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37E73-5D0C-4548-ADF2-A9F91F7050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27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6BE8D-5100-FC44-8E2A-F7EB681AA1D2}" type="datetimeFigureOut">
              <a:rPr lang="en-US" smtClean="0"/>
              <a:t>9/9/16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37E73-5D0C-4548-ADF2-A9F91F7050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58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6BE8D-5100-FC44-8E2A-F7EB681AA1D2}" type="datetimeFigureOut">
              <a:rPr lang="en-US" smtClean="0"/>
              <a:t>9/9/16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37E73-5D0C-4548-ADF2-A9F91F7050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74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6BE8D-5100-FC44-8E2A-F7EB681AA1D2}" type="datetimeFigureOut">
              <a:rPr lang="en-US" smtClean="0"/>
              <a:t>9/9/16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37E73-5D0C-4548-ADF2-A9F91F7050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5732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6BE8D-5100-FC44-8E2A-F7EB681AA1D2}" type="datetimeFigureOut">
              <a:rPr lang="en-US" smtClean="0"/>
              <a:t>9/9/16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37E73-5D0C-4548-ADF2-A9F91F7050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49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6BE8D-5100-FC44-8E2A-F7EB681AA1D2}" type="datetimeFigureOut">
              <a:rPr lang="en-US" smtClean="0"/>
              <a:t>9/9/16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37E73-5D0C-4548-ADF2-A9F91F7050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128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6BE8D-5100-FC44-8E2A-F7EB681AA1D2}" type="datetimeFigureOut">
              <a:rPr lang="en-US" smtClean="0"/>
              <a:t>9/9/16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37E73-5D0C-4548-ADF2-A9F91F7050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806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6BE8D-5100-FC44-8E2A-F7EB681AA1D2}" type="datetimeFigureOut">
              <a:rPr lang="en-US" smtClean="0"/>
              <a:t>9/9/16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37E73-5D0C-4548-ADF2-A9F91F7050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3110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6BE8D-5100-FC44-8E2A-F7EB681AA1D2}" type="datetimeFigureOut">
              <a:rPr lang="en-US" smtClean="0"/>
              <a:t>9/9/16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37E73-5D0C-4548-ADF2-A9F91F7050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250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C6BE8D-5100-FC44-8E2A-F7EB681AA1D2}" type="datetimeFigureOut">
              <a:rPr lang="en-US" smtClean="0"/>
              <a:t>9/9/16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F37E73-5D0C-4548-ADF2-A9F91F7050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70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2.jp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3.e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axresdefault.jpg"/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9402"/>
            <a:ext cx="7772400" cy="1470025"/>
          </a:xfrm>
        </p:spPr>
        <p:txBody>
          <a:bodyPr/>
          <a:lstStyle/>
          <a:p>
            <a:r>
              <a:rPr lang="en-US" dirty="0" smtClean="0"/>
              <a:t>September 1, 2016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127667"/>
            <a:ext cx="9144000" cy="5412805"/>
          </a:xfrm>
        </p:spPr>
        <p:txBody>
          <a:bodyPr>
            <a:normAutofit/>
          </a:bodyPr>
          <a:lstStyle/>
          <a:p>
            <a:r>
              <a:rPr lang="en-US" sz="4800" u="sng" dirty="0" smtClean="0">
                <a:solidFill>
                  <a:schemeClr val="tx1"/>
                </a:solidFill>
              </a:rPr>
              <a:t>Do Now</a:t>
            </a:r>
          </a:p>
          <a:p>
            <a:pPr marL="514350" indent="-514350">
              <a:buAutoNum type="arabicPeriod"/>
            </a:pPr>
            <a:r>
              <a:rPr lang="en-US" b="1" u="sng" dirty="0" smtClean="0">
                <a:solidFill>
                  <a:schemeClr val="tx1"/>
                </a:solidFill>
              </a:rPr>
              <a:t>Turn in</a:t>
            </a:r>
            <a:r>
              <a:rPr lang="en-US" dirty="0" smtClean="0">
                <a:solidFill>
                  <a:schemeClr val="tx1"/>
                </a:solidFill>
              </a:rPr>
              <a:t> homework</a:t>
            </a:r>
            <a:endParaRPr lang="en-US" b="1" u="sng" dirty="0" smtClean="0">
              <a:solidFill>
                <a:schemeClr val="tx1"/>
              </a:solidFill>
            </a:endParaRPr>
          </a:p>
          <a:p>
            <a:pPr marL="514350" indent="-514350">
              <a:buAutoNum type="arabicPeriod"/>
            </a:pPr>
            <a:r>
              <a:rPr lang="en-US" b="1" u="sng" dirty="0" smtClean="0">
                <a:solidFill>
                  <a:schemeClr val="tx1"/>
                </a:solidFill>
              </a:rPr>
              <a:t>Take out </a:t>
            </a:r>
            <a:r>
              <a:rPr lang="en-US" dirty="0" smtClean="0">
                <a:solidFill>
                  <a:schemeClr val="tx1"/>
                </a:solidFill>
              </a:rPr>
              <a:t>your notebook </a:t>
            </a:r>
          </a:p>
          <a:p>
            <a:pPr marL="514350" indent="-514350">
              <a:buAutoNum type="arabicPeriod"/>
            </a:pPr>
            <a:r>
              <a:rPr lang="en-US" b="1" u="sng" dirty="0" smtClean="0">
                <a:solidFill>
                  <a:schemeClr val="tx1"/>
                </a:solidFill>
              </a:rPr>
              <a:t>Title</a:t>
            </a:r>
            <a:r>
              <a:rPr lang="en-US" dirty="0" smtClean="0">
                <a:solidFill>
                  <a:schemeClr val="tx1"/>
                </a:solidFill>
              </a:rPr>
              <a:t> the paper: </a:t>
            </a:r>
            <a:r>
              <a:rPr lang="en-US" b="1" dirty="0" smtClean="0">
                <a:solidFill>
                  <a:schemeClr val="tx1"/>
                </a:solidFill>
              </a:rPr>
              <a:t>Everything is a Remix</a:t>
            </a:r>
          </a:p>
          <a:p>
            <a:pPr marL="514350" indent="-514350">
              <a:buAutoNum type="arabicPeriod"/>
            </a:pPr>
            <a:r>
              <a:rPr lang="en-US" b="1" u="sng" dirty="0" smtClean="0">
                <a:solidFill>
                  <a:schemeClr val="tx1"/>
                </a:solidFill>
              </a:rPr>
              <a:t>Answer this question:</a:t>
            </a:r>
            <a:r>
              <a:rPr lang="en-US" dirty="0" smtClean="0">
                <a:solidFill>
                  <a:schemeClr val="tx1"/>
                </a:solidFill>
              </a:rPr>
              <a:t> Is there a such </a:t>
            </a:r>
            <a:r>
              <a:rPr lang="en-US" smtClean="0">
                <a:solidFill>
                  <a:schemeClr val="tx1"/>
                </a:solidFill>
              </a:rPr>
              <a:t>thing as </a:t>
            </a:r>
            <a:r>
              <a:rPr lang="en-US" dirty="0" smtClean="0">
                <a:solidFill>
                  <a:schemeClr val="tx1"/>
                </a:solidFill>
              </a:rPr>
              <a:t>originality? Why, or why not?</a:t>
            </a:r>
          </a:p>
          <a:p>
            <a:r>
              <a:rPr lang="en-US" sz="6600" dirty="0" smtClean="0">
                <a:solidFill>
                  <a:schemeClr val="tx1"/>
                </a:solidFill>
              </a:rPr>
              <a:t>DO NOW</a:t>
            </a:r>
          </a:p>
        </p:txBody>
      </p:sp>
    </p:spTree>
    <p:extLst>
      <p:ext uri="{BB962C8B-B14F-4D97-AF65-F5344CB8AC3E}">
        <p14:creationId xmlns:p14="http://schemas.microsoft.com/office/powerpoint/2010/main" val="31299925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axresdefault.jpg"/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Redesigning the Design Cycle</a:t>
            </a:r>
            <a:br>
              <a:rPr lang="en-US" dirty="0" smtClean="0"/>
            </a:br>
            <a:r>
              <a:rPr lang="en-US" b="1" dirty="0" smtClean="0"/>
              <a:t>Investigation - Discussion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u="sng" dirty="0" smtClean="0"/>
              <a:t>Part 2: Remix Inc. - Interpretations</a:t>
            </a:r>
          </a:p>
          <a:p>
            <a:pPr lvl="0"/>
            <a:r>
              <a:rPr lang="en-US" dirty="0" smtClean="0"/>
              <a:t>Discuss with a partner</a:t>
            </a:r>
          </a:p>
          <a:p>
            <a:pPr lvl="0"/>
            <a:r>
              <a:rPr lang="en-US" dirty="0" smtClean="0"/>
              <a:t>What can we learn from George Lucas and how he created Star Wars?</a:t>
            </a:r>
          </a:p>
          <a:p>
            <a:pPr lvl="0"/>
            <a:r>
              <a:rPr lang="en-US" dirty="0" smtClean="0"/>
              <a:t>Why is the idea that “creation requires influence” meaningful for an artist?</a:t>
            </a:r>
          </a:p>
          <a:p>
            <a:pPr lvl="0"/>
            <a:endParaRPr lang="en-US" dirty="0"/>
          </a:p>
          <a:p>
            <a:pPr lvl="0"/>
            <a:r>
              <a:rPr lang="en-US" dirty="0" smtClean="0"/>
              <a:t>5 people discuss together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41706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axresdefault.jpg"/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Redesigning the Design Cycle</a:t>
            </a:r>
            <a:br>
              <a:rPr lang="en-US" dirty="0" smtClean="0"/>
            </a:br>
            <a:r>
              <a:rPr lang="en-US" b="1" dirty="0" smtClean="0"/>
              <a:t>Investigation - Discussion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u="sng" dirty="0" smtClean="0"/>
              <a:t>Exit Ticket:</a:t>
            </a:r>
          </a:p>
          <a:p>
            <a:pPr lvl="0"/>
            <a:r>
              <a:rPr lang="en-US" dirty="0" smtClean="0"/>
              <a:t>Viewing guide turned in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33939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axresdefault.jpg"/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Redesigning the Design Cycle</a:t>
            </a:r>
            <a:br>
              <a:rPr lang="en-US" dirty="0" smtClean="0"/>
            </a:br>
            <a:r>
              <a:rPr lang="en-US" b="1" dirty="0" smtClean="0"/>
              <a:t>Investigation - Discussion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u="sng" dirty="0" smtClean="0"/>
              <a:t>Part 2: Introduction - Comprehension</a:t>
            </a:r>
          </a:p>
          <a:p>
            <a:pPr lvl="0"/>
            <a:r>
              <a:rPr lang="en-US" dirty="0" smtClean="0"/>
              <a:t>Why does the idea that art is copied, transformed, and combined matter?</a:t>
            </a:r>
          </a:p>
          <a:p>
            <a:pPr lvl="0"/>
            <a:r>
              <a:rPr lang="en-US" dirty="0" smtClean="0"/>
              <a:t>THINK: What does it teach us about creating? 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55832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axresdefault.jpg"/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9402"/>
            <a:ext cx="7772400" cy="1470025"/>
          </a:xfrm>
        </p:spPr>
        <p:txBody>
          <a:bodyPr/>
          <a:lstStyle/>
          <a:p>
            <a:r>
              <a:rPr lang="en-US" dirty="0" smtClean="0"/>
              <a:t>September 7, 2016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127667"/>
            <a:ext cx="9144000" cy="5412805"/>
          </a:xfrm>
        </p:spPr>
        <p:txBody>
          <a:bodyPr>
            <a:normAutofit/>
          </a:bodyPr>
          <a:lstStyle/>
          <a:p>
            <a:r>
              <a:rPr lang="en-US" sz="4800" u="sng" dirty="0" smtClean="0">
                <a:solidFill>
                  <a:schemeClr val="tx1"/>
                </a:solidFill>
              </a:rPr>
              <a:t>Do Now</a:t>
            </a:r>
          </a:p>
          <a:p>
            <a:pPr marL="514350" indent="-514350">
              <a:buAutoNum type="arabicPeriod"/>
            </a:pPr>
            <a:r>
              <a:rPr lang="en-US" b="1" u="sng" dirty="0" smtClean="0">
                <a:solidFill>
                  <a:schemeClr val="tx1"/>
                </a:solidFill>
              </a:rPr>
              <a:t>Take out </a:t>
            </a:r>
            <a:r>
              <a:rPr lang="en-US" dirty="0" smtClean="0">
                <a:solidFill>
                  <a:schemeClr val="tx1"/>
                </a:solidFill>
              </a:rPr>
              <a:t>your notebook and </a:t>
            </a:r>
            <a:r>
              <a:rPr lang="en-US" smtClean="0">
                <a:solidFill>
                  <a:schemeClr val="tx1"/>
                </a:solidFill>
              </a:rPr>
              <a:t>video guide</a:t>
            </a:r>
            <a:endParaRPr lang="en-US" dirty="0" smtClean="0">
              <a:solidFill>
                <a:schemeClr val="tx1"/>
              </a:solidFill>
            </a:endParaRPr>
          </a:p>
          <a:p>
            <a:pPr marL="514350" indent="-514350">
              <a:buAutoNum type="arabicPeriod"/>
            </a:pPr>
            <a:r>
              <a:rPr lang="en-US" b="1" u="sng" dirty="0" smtClean="0">
                <a:solidFill>
                  <a:schemeClr val="tx1"/>
                </a:solidFill>
              </a:rPr>
              <a:t>Turn to</a:t>
            </a:r>
            <a:r>
              <a:rPr lang="en-US" dirty="0" smtClean="0">
                <a:solidFill>
                  <a:schemeClr val="tx1"/>
                </a:solidFill>
              </a:rPr>
              <a:t>: </a:t>
            </a:r>
            <a:r>
              <a:rPr lang="en-US" b="1" dirty="0" smtClean="0">
                <a:solidFill>
                  <a:schemeClr val="tx1"/>
                </a:solidFill>
              </a:rPr>
              <a:t>Everything is a Remix</a:t>
            </a:r>
          </a:p>
          <a:p>
            <a:pPr marL="514350" indent="-514350">
              <a:buAutoNum type="arabicPeriod"/>
            </a:pPr>
            <a:r>
              <a:rPr lang="en-US" b="1" u="sng" dirty="0" smtClean="0">
                <a:solidFill>
                  <a:schemeClr val="tx1"/>
                </a:solidFill>
              </a:rPr>
              <a:t>Answer this question:</a:t>
            </a:r>
            <a:r>
              <a:rPr lang="en-US" dirty="0" smtClean="0">
                <a:solidFill>
                  <a:schemeClr val="tx1"/>
                </a:solidFill>
              </a:rPr>
              <a:t> What did you learn last time about creating?</a:t>
            </a:r>
          </a:p>
          <a:p>
            <a:r>
              <a:rPr lang="en-US" sz="6600" dirty="0" smtClean="0">
                <a:solidFill>
                  <a:schemeClr val="tx1"/>
                </a:solidFill>
              </a:rPr>
              <a:t>DO NOW</a:t>
            </a:r>
          </a:p>
        </p:txBody>
      </p:sp>
    </p:spTree>
    <p:extLst>
      <p:ext uri="{BB962C8B-B14F-4D97-AF65-F5344CB8AC3E}">
        <p14:creationId xmlns:p14="http://schemas.microsoft.com/office/powerpoint/2010/main" val="15173994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axresdefault.jpg"/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 </a:t>
            </a:r>
            <a:r>
              <a:rPr lang="en-US" b="1" dirty="0" smtClean="0"/>
              <a:t>explain</a:t>
            </a:r>
            <a:r>
              <a:rPr lang="en-US" dirty="0" smtClean="0"/>
              <a:t> </a:t>
            </a:r>
            <a:r>
              <a:rPr lang="en-US" u="sng" dirty="0" smtClean="0"/>
              <a:t>verbally</a:t>
            </a:r>
            <a:r>
              <a:rPr lang="en-US" dirty="0" smtClean="0"/>
              <a:t> the importance of the idea that creativity is copied, transformed, and combined </a:t>
            </a:r>
            <a:r>
              <a:rPr lang="en-US" i="1" dirty="0" smtClean="0"/>
              <a:t>using evidence from a text and academic vocabulary </a:t>
            </a:r>
            <a:r>
              <a:rPr lang="en-US" dirty="0" smtClean="0"/>
              <a:t>(create, copy, transform, combine, remix).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42564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axresdefault.jpg"/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 Now 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charset="2"/>
              <a:buChar char="§"/>
            </a:pPr>
            <a:r>
              <a:rPr lang="en-US" dirty="0" smtClean="0">
                <a:solidFill>
                  <a:schemeClr val="tx1"/>
                </a:solidFill>
              </a:rPr>
              <a:t>Is there a such thing </a:t>
            </a:r>
            <a:r>
              <a:rPr lang="en-US" dirty="0" smtClean="0"/>
              <a:t>as</a:t>
            </a:r>
            <a:r>
              <a:rPr lang="en-US" dirty="0" smtClean="0">
                <a:solidFill>
                  <a:schemeClr val="tx1"/>
                </a:solidFill>
              </a:rPr>
              <a:t> originality? Why, or why not?</a:t>
            </a:r>
          </a:p>
        </p:txBody>
      </p:sp>
    </p:spTree>
    <p:extLst>
      <p:ext uri="{BB962C8B-B14F-4D97-AF65-F5344CB8AC3E}">
        <p14:creationId xmlns:p14="http://schemas.microsoft.com/office/powerpoint/2010/main" val="9244802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axresdefault.jpg"/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1021" y="274638"/>
            <a:ext cx="8532195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Unit 1: Redesigning the Design Cycle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Font typeface="Wingdings" charset="2"/>
              <a:buChar char="§"/>
            </a:pPr>
            <a:r>
              <a:rPr lang="en-US" u="sng" dirty="0" smtClean="0">
                <a:solidFill>
                  <a:schemeClr val="tx1"/>
                </a:solidFill>
              </a:rPr>
              <a:t>Big Idea: </a:t>
            </a:r>
            <a:r>
              <a:rPr lang="en-US" dirty="0" smtClean="0">
                <a:solidFill>
                  <a:schemeClr val="tx1"/>
                </a:solidFill>
              </a:rPr>
              <a:t>Creativity </a:t>
            </a:r>
          </a:p>
          <a:p>
            <a:pPr>
              <a:buFont typeface="Wingdings" charset="2"/>
              <a:buChar char="§"/>
            </a:pPr>
            <a:r>
              <a:rPr lang="en-US" u="sng" dirty="0" smtClean="0"/>
              <a:t>Essential Questions:</a:t>
            </a:r>
          </a:p>
          <a:p>
            <a:pPr lvl="1"/>
            <a:r>
              <a:rPr lang="en-US" dirty="0"/>
              <a:t>How do I use the design cycle to increase my learning and understanding of a topic?</a:t>
            </a:r>
            <a:endParaRPr lang="en-US" sz="4400" dirty="0"/>
          </a:p>
          <a:p>
            <a:pPr lvl="1"/>
            <a:r>
              <a:rPr lang="en-US" dirty="0"/>
              <a:t>How/Why is each cycle of the design cycle necessary?</a:t>
            </a:r>
            <a:endParaRPr lang="en-US" sz="4400" dirty="0"/>
          </a:p>
          <a:p>
            <a:pPr lvl="1"/>
            <a:r>
              <a:rPr lang="en-US" dirty="0"/>
              <a:t>Why is understanding the design cycle important?</a:t>
            </a:r>
            <a:endParaRPr lang="en-US" sz="4400" dirty="0"/>
          </a:p>
          <a:p>
            <a:pPr marL="0" indent="0">
              <a:buNone/>
            </a:pPr>
            <a:r>
              <a:rPr lang="en-US" dirty="0" smtClean="0"/>
              <a:t>Side Question:</a:t>
            </a:r>
            <a:endParaRPr lang="en-US" sz="4800" dirty="0"/>
          </a:p>
          <a:p>
            <a:r>
              <a:rPr lang="en-US" dirty="0"/>
              <a:t>How is the design cycle similar to the writing cycle and the scientific inquiry cycle?</a:t>
            </a:r>
            <a:endParaRPr lang="en-US" sz="4800" dirty="0"/>
          </a:p>
          <a:p>
            <a:pPr lvl="1">
              <a:buFont typeface="Wingdings" charset="2"/>
              <a:buChar char="§"/>
            </a:pPr>
            <a:endParaRPr lang="en-US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6380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axresdefault.jpg"/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1021" y="274638"/>
            <a:ext cx="8532195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Unit 1: Redesigning the Design Cycle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charset="2"/>
              <a:buChar char="§"/>
            </a:pPr>
            <a:r>
              <a:rPr lang="en-US" u="sng" dirty="0" smtClean="0">
                <a:solidFill>
                  <a:schemeClr val="tx1"/>
                </a:solidFill>
              </a:rPr>
              <a:t>Final Assessments:</a:t>
            </a:r>
            <a:endParaRPr lang="en-US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/>
              <a:t>•I create an original art piece using </a:t>
            </a:r>
            <a:r>
              <a:rPr lang="en-US" dirty="0" smtClean="0"/>
              <a:t>the elements of creativity (copy, transform, combine) to redesign </a:t>
            </a:r>
            <a:r>
              <a:rPr lang="en-US" dirty="0"/>
              <a:t>the design </a:t>
            </a:r>
            <a:r>
              <a:rPr lang="en-US" dirty="0" smtClean="0"/>
              <a:t>cycle graphic.</a:t>
            </a:r>
          </a:p>
          <a:p>
            <a:pPr marL="0" indent="0">
              <a:buNone/>
            </a:pPr>
            <a:r>
              <a:rPr lang="en-US" dirty="0" smtClean="0"/>
              <a:t>•I explain using evidence from my art piece and investigation how I copied, transformed, and combined elements to create my redesigned design cycle graphic.</a:t>
            </a:r>
          </a:p>
          <a:p>
            <a:pPr marL="0" indent="0">
              <a:buNone/>
            </a:pPr>
            <a:r>
              <a:rPr lang="en-US" b="1" u="sng" dirty="0" smtClean="0"/>
              <a:t>Workplace Skill</a:t>
            </a:r>
            <a:r>
              <a:rPr lang="en-US" dirty="0" smtClean="0"/>
              <a:t>: Collaboration – Sharing Ideas and Listening</a:t>
            </a:r>
            <a:endParaRPr lang="en-US" dirty="0"/>
          </a:p>
          <a:p>
            <a:pPr lvl="1">
              <a:buFont typeface="Wingdings" charset="2"/>
              <a:buChar char="§"/>
            </a:pPr>
            <a:endParaRPr lang="en-US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30323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axresdefault.jpg"/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Redesigning the Design Cycle</a:t>
            </a:r>
            <a:br>
              <a:rPr lang="en-US" dirty="0" smtClean="0"/>
            </a:br>
            <a:r>
              <a:rPr lang="en-US" b="1" dirty="0" smtClean="0"/>
              <a:t>Investigation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Everything is a Remix</a:t>
            </a:r>
          </a:p>
          <a:p>
            <a:pPr lvl="0"/>
            <a:r>
              <a:rPr lang="en-US" dirty="0" smtClean="0"/>
              <a:t>Directions and Purpose</a:t>
            </a:r>
          </a:p>
          <a:p>
            <a:pPr lvl="0"/>
            <a:r>
              <a:rPr lang="en-US" dirty="0" smtClean="0"/>
              <a:t>To gain knowledge. For what?</a:t>
            </a:r>
          </a:p>
          <a:p>
            <a:pPr lvl="0"/>
            <a:r>
              <a:rPr lang="en-US" dirty="0" smtClean="0"/>
              <a:t>To inform and inspire creativity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73089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axresdefault.jpg"/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Redesigning the Design Cycle</a:t>
            </a:r>
            <a:br>
              <a:rPr lang="en-US" dirty="0" smtClean="0"/>
            </a:br>
            <a:r>
              <a:rPr lang="en-US" b="1" dirty="0" smtClean="0"/>
              <a:t>Investigation - Discussion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u="sng" dirty="0" smtClean="0"/>
              <a:t>Part 2: Remix Inc. - Interpretations</a:t>
            </a:r>
          </a:p>
          <a:p>
            <a:pPr lvl="0"/>
            <a:r>
              <a:rPr lang="en-US" dirty="0" smtClean="0"/>
              <a:t>Discuss with a partner</a:t>
            </a:r>
          </a:p>
          <a:p>
            <a:pPr lvl="0"/>
            <a:r>
              <a:rPr lang="en-US" dirty="0" smtClean="0"/>
              <a:t>What can we learn from George Lucas and how he created Star Wars?</a:t>
            </a:r>
          </a:p>
          <a:p>
            <a:pPr lvl="0"/>
            <a:r>
              <a:rPr lang="en-US" dirty="0" smtClean="0"/>
              <a:t>Why is the idea that “creation requires influence” meaningful for an artist?</a:t>
            </a:r>
          </a:p>
          <a:p>
            <a:pPr lvl="0"/>
            <a:endParaRPr lang="en-US" dirty="0"/>
          </a:p>
          <a:p>
            <a:pPr lvl="0"/>
            <a:r>
              <a:rPr lang="en-US" dirty="0" smtClean="0"/>
              <a:t>5 people discuss together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95404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axresdefault.jpg"/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 </a:t>
            </a:r>
            <a:r>
              <a:rPr lang="en-US" b="1" dirty="0" smtClean="0"/>
              <a:t>explain</a:t>
            </a:r>
            <a:r>
              <a:rPr lang="en-US" dirty="0" smtClean="0"/>
              <a:t> </a:t>
            </a:r>
            <a:r>
              <a:rPr lang="en-US" u="sng" dirty="0" smtClean="0"/>
              <a:t>verbally</a:t>
            </a:r>
            <a:r>
              <a:rPr lang="en-US" dirty="0" smtClean="0"/>
              <a:t> the importance of the idea that creativity is copied, transformed, and combined </a:t>
            </a:r>
            <a:r>
              <a:rPr lang="en-US" i="1" dirty="0" smtClean="0"/>
              <a:t>using evidence from a text and academic vocabulary </a:t>
            </a:r>
            <a:r>
              <a:rPr lang="en-US" dirty="0" smtClean="0"/>
              <a:t>(create, copy, transform, combine, remix).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02673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axresdefault.jpg"/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Redesigning the Design Cycle</a:t>
            </a:r>
            <a:br>
              <a:rPr lang="en-US" dirty="0" smtClean="0"/>
            </a:br>
            <a:r>
              <a:rPr lang="en-US" b="1" dirty="0" smtClean="0"/>
              <a:t>Investigation - Discussion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u="sng" dirty="0" smtClean="0"/>
              <a:t>Part 2: Introduction - Comprehension</a:t>
            </a:r>
          </a:p>
          <a:p>
            <a:pPr lvl="0"/>
            <a:r>
              <a:rPr lang="en-US" dirty="0" smtClean="0"/>
              <a:t>Why does the idea that art is copied, transformed, and combined matter?</a:t>
            </a:r>
          </a:p>
          <a:p>
            <a:pPr lvl="0"/>
            <a:r>
              <a:rPr lang="en-US" dirty="0" smtClean="0"/>
              <a:t>THINK: What does it teach us about creating? 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9784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axresdefault.jpg"/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Redesigning the Design Cycle</a:t>
            </a:r>
            <a:br>
              <a:rPr lang="en-US" dirty="0" smtClean="0"/>
            </a:br>
            <a:r>
              <a:rPr lang="en-US" b="1" dirty="0" smtClean="0"/>
              <a:t>Investigation - Discussion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u="sng" dirty="0" smtClean="0"/>
              <a:t>Exit Ticket:</a:t>
            </a:r>
          </a:p>
          <a:p>
            <a:pPr lvl="0"/>
            <a:r>
              <a:rPr lang="en-US" dirty="0" smtClean="0"/>
              <a:t>Viewing guide turned in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37992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axresdefault.jpg"/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9402"/>
            <a:ext cx="7772400" cy="1470025"/>
          </a:xfrm>
        </p:spPr>
        <p:txBody>
          <a:bodyPr/>
          <a:lstStyle/>
          <a:p>
            <a:r>
              <a:rPr lang="en-US" dirty="0" smtClean="0"/>
              <a:t>September 9, 2016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127667"/>
            <a:ext cx="9144000" cy="5412805"/>
          </a:xfrm>
        </p:spPr>
        <p:txBody>
          <a:bodyPr>
            <a:normAutofit/>
          </a:bodyPr>
          <a:lstStyle/>
          <a:p>
            <a:r>
              <a:rPr lang="en-US" sz="4800" u="sng" dirty="0" smtClean="0">
                <a:solidFill>
                  <a:schemeClr val="tx1"/>
                </a:solidFill>
              </a:rPr>
              <a:t>Do Now</a:t>
            </a:r>
          </a:p>
          <a:p>
            <a:pPr marL="514350" indent="-514350">
              <a:buAutoNum type="arabicPeriod"/>
            </a:pPr>
            <a:r>
              <a:rPr lang="en-US" b="1" u="sng" dirty="0" smtClean="0">
                <a:solidFill>
                  <a:schemeClr val="tx1"/>
                </a:solidFill>
              </a:rPr>
              <a:t>Take out </a:t>
            </a:r>
            <a:r>
              <a:rPr lang="en-US" dirty="0" smtClean="0">
                <a:solidFill>
                  <a:schemeClr val="tx1"/>
                </a:solidFill>
              </a:rPr>
              <a:t>your notebook </a:t>
            </a:r>
          </a:p>
          <a:p>
            <a:pPr marL="514350" indent="-514350">
              <a:buAutoNum type="arabicPeriod"/>
            </a:pPr>
            <a:r>
              <a:rPr lang="en-US" b="1" u="sng" dirty="0" smtClean="0">
                <a:solidFill>
                  <a:schemeClr val="tx1"/>
                </a:solidFill>
              </a:rPr>
              <a:t>Title</a:t>
            </a:r>
            <a:r>
              <a:rPr lang="en-US" dirty="0" smtClean="0">
                <a:solidFill>
                  <a:schemeClr val="tx1"/>
                </a:solidFill>
              </a:rPr>
              <a:t> the paper: </a:t>
            </a:r>
            <a:r>
              <a:rPr lang="en-US" b="1" dirty="0" smtClean="0">
                <a:solidFill>
                  <a:schemeClr val="tx1"/>
                </a:solidFill>
              </a:rPr>
              <a:t>Redesigning the Design Cycle: Investigation Part 2</a:t>
            </a:r>
          </a:p>
          <a:p>
            <a:pPr marL="514350" indent="-514350">
              <a:buAutoNum type="arabicPeriod"/>
            </a:pPr>
            <a:r>
              <a:rPr lang="en-US" b="1" u="sng" dirty="0" smtClean="0">
                <a:solidFill>
                  <a:schemeClr val="tx1"/>
                </a:solidFill>
              </a:rPr>
              <a:t>Answer this question:</a:t>
            </a:r>
            <a:r>
              <a:rPr lang="en-US" dirty="0" smtClean="0">
                <a:solidFill>
                  <a:schemeClr val="tx1"/>
                </a:solidFill>
              </a:rPr>
              <a:t> Why is important to understand the idea of copy, transform, combine?</a:t>
            </a:r>
          </a:p>
          <a:p>
            <a:r>
              <a:rPr lang="en-US" sz="6600" dirty="0" smtClean="0">
                <a:solidFill>
                  <a:schemeClr val="tx1"/>
                </a:solidFill>
              </a:rPr>
              <a:t>DO NOW</a:t>
            </a:r>
          </a:p>
        </p:txBody>
      </p:sp>
    </p:spTree>
    <p:extLst>
      <p:ext uri="{BB962C8B-B14F-4D97-AF65-F5344CB8AC3E}">
        <p14:creationId xmlns:p14="http://schemas.microsoft.com/office/powerpoint/2010/main" val="13429890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axresdefault.jpg"/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 </a:t>
            </a:r>
            <a:r>
              <a:rPr lang="en-US" b="1" dirty="0" smtClean="0"/>
              <a:t>create</a:t>
            </a:r>
            <a:r>
              <a:rPr lang="en-US" dirty="0" smtClean="0"/>
              <a:t> my own unique design cycle using the creative process of copying, transforming, and combining. </a:t>
            </a:r>
          </a:p>
          <a:p>
            <a:r>
              <a:rPr lang="en-US" dirty="0" smtClean="0"/>
              <a:t>I </a:t>
            </a:r>
            <a:r>
              <a:rPr lang="en-US" b="1" dirty="0" smtClean="0"/>
              <a:t>define</a:t>
            </a:r>
            <a:r>
              <a:rPr lang="en-US" dirty="0" smtClean="0"/>
              <a:t> </a:t>
            </a:r>
            <a:r>
              <a:rPr lang="en-US" u="sng" dirty="0" smtClean="0"/>
              <a:t>in writing </a:t>
            </a:r>
            <a:r>
              <a:rPr lang="en-US" dirty="0" smtClean="0"/>
              <a:t>the four steps of the design cycle </a:t>
            </a:r>
            <a:r>
              <a:rPr lang="en-US" i="1" dirty="0" smtClean="0"/>
              <a:t>using academic language </a:t>
            </a:r>
            <a:r>
              <a:rPr lang="en-US" dirty="0" smtClean="0"/>
              <a:t>(Investigate, Plan/Design, Create, Evaluate).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0671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axresdefault.jpg"/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 Now 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Why is important to understand the idea of copy, transform, combine?</a:t>
            </a:r>
          </a:p>
        </p:txBody>
      </p:sp>
    </p:spTree>
    <p:extLst>
      <p:ext uri="{BB962C8B-B14F-4D97-AF65-F5344CB8AC3E}">
        <p14:creationId xmlns:p14="http://schemas.microsoft.com/office/powerpoint/2010/main" val="7136147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axresdefault.jpg"/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1021" y="274638"/>
            <a:ext cx="8532195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Unit 1: Redesigning the Design Cycle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Font typeface="Wingdings" charset="2"/>
              <a:buChar char="§"/>
            </a:pPr>
            <a:r>
              <a:rPr lang="en-US" u="sng" dirty="0" smtClean="0">
                <a:solidFill>
                  <a:schemeClr val="tx1"/>
                </a:solidFill>
              </a:rPr>
              <a:t>Big Idea: </a:t>
            </a:r>
            <a:r>
              <a:rPr lang="en-US" dirty="0" smtClean="0">
                <a:solidFill>
                  <a:schemeClr val="tx1"/>
                </a:solidFill>
              </a:rPr>
              <a:t>Creativity </a:t>
            </a:r>
          </a:p>
          <a:p>
            <a:pPr>
              <a:buFont typeface="Wingdings" charset="2"/>
              <a:buChar char="§"/>
            </a:pPr>
            <a:r>
              <a:rPr lang="en-US" u="sng" dirty="0" smtClean="0"/>
              <a:t>Essential Questions:</a:t>
            </a:r>
          </a:p>
          <a:p>
            <a:pPr lvl="1"/>
            <a:r>
              <a:rPr lang="en-US" dirty="0"/>
              <a:t>How do I use the design cycle to increase my learning and understanding of a topic?</a:t>
            </a:r>
            <a:endParaRPr lang="en-US" sz="4400" dirty="0"/>
          </a:p>
          <a:p>
            <a:pPr lvl="1"/>
            <a:r>
              <a:rPr lang="en-US" dirty="0"/>
              <a:t>How/Why is each cycle of the design cycle necessary?</a:t>
            </a:r>
            <a:endParaRPr lang="en-US" sz="4400" dirty="0"/>
          </a:p>
          <a:p>
            <a:pPr lvl="1"/>
            <a:r>
              <a:rPr lang="en-US" dirty="0"/>
              <a:t>Why is understanding the design cycle important?</a:t>
            </a:r>
            <a:endParaRPr lang="en-US" sz="4400" dirty="0"/>
          </a:p>
          <a:p>
            <a:pPr marL="0" indent="0">
              <a:buNone/>
            </a:pPr>
            <a:r>
              <a:rPr lang="en-US" dirty="0" smtClean="0"/>
              <a:t>Side Question:</a:t>
            </a:r>
            <a:endParaRPr lang="en-US" sz="4800" dirty="0"/>
          </a:p>
          <a:p>
            <a:r>
              <a:rPr lang="en-US" dirty="0"/>
              <a:t>How is the design cycle similar to the writing cycle and the scientific inquiry cycle?</a:t>
            </a:r>
            <a:endParaRPr lang="en-US" sz="4800" dirty="0"/>
          </a:p>
          <a:p>
            <a:pPr lvl="1">
              <a:buFont typeface="Wingdings" charset="2"/>
              <a:buChar char="§"/>
            </a:pPr>
            <a:endParaRPr lang="en-US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55133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axresdefault.jpg"/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1021" y="274638"/>
            <a:ext cx="8532195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Unit 1: Redesigning the Design Cycle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charset="2"/>
              <a:buChar char="§"/>
            </a:pPr>
            <a:r>
              <a:rPr lang="en-US" u="sng" dirty="0" smtClean="0">
                <a:solidFill>
                  <a:schemeClr val="tx1"/>
                </a:solidFill>
              </a:rPr>
              <a:t>Final Assessments:</a:t>
            </a:r>
            <a:endParaRPr lang="en-US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/>
              <a:t>•I create an original art piece using </a:t>
            </a:r>
            <a:r>
              <a:rPr lang="en-US" dirty="0" smtClean="0"/>
              <a:t>the elements of creativity (copy, transform, combine) to redesign </a:t>
            </a:r>
            <a:r>
              <a:rPr lang="en-US" dirty="0"/>
              <a:t>the design </a:t>
            </a:r>
            <a:r>
              <a:rPr lang="en-US" dirty="0" smtClean="0"/>
              <a:t>cycle graphic.</a:t>
            </a:r>
          </a:p>
          <a:p>
            <a:pPr marL="0" indent="0">
              <a:buNone/>
            </a:pPr>
            <a:r>
              <a:rPr lang="en-US" dirty="0" smtClean="0"/>
              <a:t>•I explain using evidence from my art piece and investigation how I copied, transformed, and combined elements to create my redesigned design cycle graphic.</a:t>
            </a:r>
          </a:p>
          <a:p>
            <a:pPr marL="0" indent="0">
              <a:buNone/>
            </a:pPr>
            <a:r>
              <a:rPr lang="en-US" b="1" u="sng" dirty="0" smtClean="0"/>
              <a:t>Workplace Skill</a:t>
            </a:r>
            <a:r>
              <a:rPr lang="en-US" dirty="0" smtClean="0"/>
              <a:t>: Collaboration – Sharing Ideas and Listening</a:t>
            </a:r>
            <a:endParaRPr lang="en-US" dirty="0"/>
          </a:p>
          <a:p>
            <a:pPr lvl="1">
              <a:buFont typeface="Wingdings" charset="2"/>
              <a:buChar char="§"/>
            </a:pPr>
            <a:endParaRPr lang="en-US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42288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axresdefault.jpg"/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Redesigning the Design Cycle</a:t>
            </a:r>
            <a:br>
              <a:rPr lang="en-US" dirty="0" smtClean="0"/>
            </a:br>
            <a:r>
              <a:rPr lang="en-US" b="1" dirty="0" smtClean="0"/>
              <a:t>Investigation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Investigating: Design Cycle Images and Cycles</a:t>
            </a:r>
          </a:p>
          <a:p>
            <a:pPr lvl="0"/>
            <a:r>
              <a:rPr lang="en-US" b="1" u="sng" dirty="0" smtClean="0"/>
              <a:t>Purpose</a:t>
            </a:r>
          </a:p>
          <a:p>
            <a:pPr lvl="0"/>
            <a:r>
              <a:rPr lang="en-US" dirty="0" smtClean="0"/>
              <a:t>To gain knowledge. For what?</a:t>
            </a:r>
          </a:p>
          <a:p>
            <a:pPr lvl="0"/>
            <a:r>
              <a:rPr lang="en-US" dirty="0" smtClean="0"/>
              <a:t>To inform and inspire creativity. Why? </a:t>
            </a:r>
          </a:p>
          <a:p>
            <a:pPr lvl="0"/>
            <a:r>
              <a:rPr lang="en-US" dirty="0" smtClean="0"/>
              <a:t>To give our art meaning. Why?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4614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axresdefault.jpg"/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Redesigning the Design Cycle</a:t>
            </a:r>
            <a:br>
              <a:rPr lang="en-US" dirty="0" smtClean="0"/>
            </a:br>
            <a:r>
              <a:rPr lang="en-US" b="1" dirty="0" smtClean="0"/>
              <a:t>Investigation Part 2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17638"/>
            <a:ext cx="9144000" cy="5035426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US" b="1" u="sng" dirty="0" smtClean="0"/>
              <a:t>The Design Cycle: </a:t>
            </a:r>
          </a:p>
          <a:p>
            <a:pPr lvl="0"/>
            <a:r>
              <a:rPr lang="en-US" b="1" dirty="0" smtClean="0"/>
              <a:t>Investigate</a:t>
            </a:r>
            <a:r>
              <a:rPr lang="en-US" dirty="0" smtClean="0"/>
              <a:t> – What does this mean?</a:t>
            </a:r>
          </a:p>
          <a:p>
            <a:pPr lvl="0"/>
            <a:r>
              <a:rPr lang="en-US" dirty="0" smtClean="0"/>
              <a:t>Research topics to inform </a:t>
            </a:r>
          </a:p>
          <a:p>
            <a:pPr lvl="0"/>
            <a:r>
              <a:rPr lang="en-US" b="1" dirty="0" smtClean="0"/>
              <a:t>Plan/Design </a:t>
            </a:r>
            <a:r>
              <a:rPr lang="en-US" dirty="0" smtClean="0"/>
              <a:t>– What does this mean?</a:t>
            </a:r>
          </a:p>
          <a:p>
            <a:pPr lvl="0"/>
            <a:r>
              <a:rPr lang="en-US" dirty="0" smtClean="0"/>
              <a:t>Take knowledge and organize into a creative work</a:t>
            </a:r>
          </a:p>
          <a:p>
            <a:pPr lvl="0"/>
            <a:r>
              <a:rPr lang="en-US" b="1" dirty="0" smtClean="0"/>
              <a:t>Create</a:t>
            </a:r>
            <a:r>
              <a:rPr lang="en-US" dirty="0" smtClean="0"/>
              <a:t> – What does this mean? </a:t>
            </a:r>
          </a:p>
          <a:p>
            <a:pPr lvl="0"/>
            <a:r>
              <a:rPr lang="en-US" dirty="0" smtClean="0"/>
              <a:t>Use the materials to bring your plan to life</a:t>
            </a:r>
          </a:p>
          <a:p>
            <a:pPr lvl="0"/>
            <a:r>
              <a:rPr lang="en-US" b="1" dirty="0" smtClean="0"/>
              <a:t>Evaluate</a:t>
            </a:r>
            <a:r>
              <a:rPr lang="en-US" dirty="0" smtClean="0"/>
              <a:t> – What does this mean?</a:t>
            </a:r>
          </a:p>
          <a:p>
            <a:pPr lvl="0"/>
            <a:r>
              <a:rPr lang="en-US" dirty="0" smtClean="0"/>
              <a:t>Critically analyze the work using the principles/elements of design, craftsmanship, and creativity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03193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axresdefault.jpg"/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Redesigning the Design Cycle</a:t>
            </a:r>
            <a:br>
              <a:rPr lang="en-US" dirty="0" smtClean="0"/>
            </a:br>
            <a:r>
              <a:rPr lang="en-US" b="1" dirty="0" smtClean="0"/>
              <a:t>Investigation Part 2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17638"/>
            <a:ext cx="9144000" cy="5035426"/>
          </a:xfrm>
        </p:spPr>
        <p:txBody>
          <a:bodyPr>
            <a:normAutofit/>
          </a:bodyPr>
          <a:lstStyle/>
          <a:p>
            <a:pPr lvl="0"/>
            <a:r>
              <a:rPr lang="en-US" b="1" u="sng" dirty="0" smtClean="0"/>
              <a:t>The Design Cycle: </a:t>
            </a:r>
          </a:p>
          <a:p>
            <a:pPr lvl="0"/>
            <a:r>
              <a:rPr lang="en-US" b="1" dirty="0" smtClean="0"/>
              <a:t>First Stage: Planning</a:t>
            </a:r>
          </a:p>
          <a:p>
            <a:pPr lvl="0"/>
            <a:r>
              <a:rPr lang="en-US" b="1" dirty="0" smtClean="0"/>
              <a:t>Create thumbnail images of the 4 stages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02237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axresdefault.jpg"/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 Now 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charset="2"/>
              <a:buChar char="§"/>
            </a:pPr>
            <a:r>
              <a:rPr lang="en-US" dirty="0" smtClean="0">
                <a:solidFill>
                  <a:schemeClr val="tx1"/>
                </a:solidFill>
              </a:rPr>
              <a:t>Is there a such thing </a:t>
            </a:r>
            <a:r>
              <a:rPr lang="en-US" dirty="0" smtClean="0"/>
              <a:t>as</a:t>
            </a:r>
            <a:r>
              <a:rPr lang="en-US" dirty="0" smtClean="0">
                <a:solidFill>
                  <a:schemeClr val="tx1"/>
                </a:solidFill>
              </a:rPr>
              <a:t> originality? Why, or why not?</a:t>
            </a:r>
          </a:p>
        </p:txBody>
      </p:sp>
    </p:spTree>
    <p:extLst>
      <p:ext uri="{BB962C8B-B14F-4D97-AF65-F5344CB8AC3E}">
        <p14:creationId xmlns:p14="http://schemas.microsoft.com/office/powerpoint/2010/main" val="37106224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axresdefault.jpg"/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Redesigning the Design Cycle</a:t>
            </a:r>
            <a:br>
              <a:rPr lang="en-US" dirty="0" smtClean="0"/>
            </a:br>
            <a:r>
              <a:rPr lang="en-US" b="1" dirty="0" smtClean="0"/>
              <a:t>Investigation Part 2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17638"/>
            <a:ext cx="9144000" cy="5035426"/>
          </a:xfrm>
        </p:spPr>
        <p:txBody>
          <a:bodyPr>
            <a:normAutofit/>
          </a:bodyPr>
          <a:lstStyle/>
          <a:p>
            <a:pPr lvl="0"/>
            <a:r>
              <a:rPr lang="en-US" b="1" u="sng" dirty="0" smtClean="0"/>
              <a:t>The Design Cycle: </a:t>
            </a:r>
          </a:p>
          <a:p>
            <a:pPr lvl="0"/>
            <a:r>
              <a:rPr lang="en-US" b="1" dirty="0" smtClean="0"/>
              <a:t>COPY</a:t>
            </a:r>
            <a:endParaRPr lang="en-US" dirty="0"/>
          </a:p>
        </p:txBody>
      </p:sp>
      <p:pic>
        <p:nvPicPr>
          <p:cNvPr id="4" name="Picture 3" descr="Design_Cycle_Graphic_%28256dpi%29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233" y="0"/>
            <a:ext cx="68547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4996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axresdefault.jpg"/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Redesigning the Design Cycle</a:t>
            </a:r>
            <a:br>
              <a:rPr lang="en-US" dirty="0" smtClean="0"/>
            </a:br>
            <a:r>
              <a:rPr lang="en-US" b="1" dirty="0" smtClean="0"/>
              <a:t>Investigation Part 2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17638"/>
            <a:ext cx="9144000" cy="5440362"/>
          </a:xfrm>
        </p:spPr>
        <p:txBody>
          <a:bodyPr>
            <a:normAutofit/>
          </a:bodyPr>
          <a:lstStyle/>
          <a:p>
            <a:pPr lvl="0"/>
            <a:r>
              <a:rPr lang="en-US" b="1" u="sng" dirty="0" smtClean="0"/>
              <a:t>The Design Cycle: </a:t>
            </a:r>
          </a:p>
          <a:p>
            <a:pPr lvl="0"/>
            <a:r>
              <a:rPr lang="en-US" b="1" dirty="0" smtClean="0"/>
              <a:t>EXAMPLE TRANSFORMATION</a:t>
            </a:r>
          </a:p>
          <a:p>
            <a:pPr lvl="0"/>
            <a:endParaRPr lang="en-US" b="1" dirty="0"/>
          </a:p>
          <a:p>
            <a:pPr lvl="0"/>
            <a:endParaRPr lang="en-US" b="1" dirty="0" smtClean="0"/>
          </a:p>
          <a:p>
            <a:pPr lvl="0"/>
            <a:endParaRPr lang="en-US" b="1" dirty="0"/>
          </a:p>
          <a:p>
            <a:pPr lvl="0"/>
            <a:endParaRPr lang="en-US" b="1" dirty="0" smtClean="0"/>
          </a:p>
          <a:p>
            <a:pPr lvl="0"/>
            <a:endParaRPr lang="en-US" b="1" dirty="0" smtClean="0"/>
          </a:p>
          <a:p>
            <a:pPr lvl="0"/>
            <a:r>
              <a:rPr lang="en-US" dirty="0" smtClean="0"/>
              <a:t>How did Mr. Neal  Use the </a:t>
            </a:r>
            <a:r>
              <a:rPr lang="en-US" smtClean="0"/>
              <a:t>creative </a:t>
            </a:r>
            <a:r>
              <a:rPr lang="en-US" smtClean="0"/>
              <a:t>steps</a:t>
            </a:r>
            <a:r>
              <a:rPr lang="en-US" smtClean="0"/>
              <a:t> </a:t>
            </a:r>
            <a:r>
              <a:rPr lang="en-US" dirty="0" smtClean="0"/>
              <a:t>of </a:t>
            </a:r>
            <a:r>
              <a:rPr lang="en-US" b="1" dirty="0" smtClean="0"/>
              <a:t>copying, transforming, and combining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6" name="Picture 5" descr="Design_Cycle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4378" y="-1129865"/>
            <a:ext cx="6099852" cy="7893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290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axresdefault.jpg"/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Redesigning the Design Cycle</a:t>
            </a:r>
            <a:br>
              <a:rPr lang="en-US" dirty="0" smtClean="0"/>
            </a:br>
            <a:r>
              <a:rPr lang="en-US" b="1" dirty="0" smtClean="0"/>
              <a:t>Investigation Part 3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0"/>
            <a:r>
              <a:rPr lang="en-US" dirty="0" smtClean="0"/>
              <a:t>What is cycle? </a:t>
            </a:r>
          </a:p>
          <a:p>
            <a:pPr lvl="0"/>
            <a:r>
              <a:rPr lang="en-US" dirty="0" smtClean="0"/>
              <a:t>Something that is regularly repeated.</a:t>
            </a:r>
          </a:p>
          <a:p>
            <a:pPr lvl="0"/>
            <a:r>
              <a:rPr lang="en-US" dirty="0" smtClean="0"/>
              <a:t>What kinds of cycles are there?</a:t>
            </a:r>
          </a:p>
          <a:p>
            <a:pPr lvl="0"/>
            <a:r>
              <a:rPr lang="en-US" dirty="0" smtClean="0"/>
              <a:t>Search (cycle +) EX: science, social, language, art, world, economic, sports</a:t>
            </a:r>
            <a:r>
              <a:rPr lang="is-IS" dirty="0" smtClean="0"/>
              <a:t>….etc...)</a:t>
            </a:r>
            <a:r>
              <a:rPr lang="en-US" dirty="0" smtClean="0"/>
              <a:t> </a:t>
            </a:r>
          </a:p>
          <a:p>
            <a:pPr lvl="0"/>
            <a:r>
              <a:rPr lang="en-US" dirty="0" smtClean="0"/>
              <a:t>List (5)</a:t>
            </a:r>
          </a:p>
          <a:p>
            <a:pPr lvl="0"/>
            <a:r>
              <a:rPr lang="en-US" b="1" dirty="0" smtClean="0"/>
              <a:t>Copy </a:t>
            </a:r>
            <a:r>
              <a:rPr lang="en-US" dirty="0" smtClean="0"/>
              <a:t>(3</a:t>
            </a:r>
            <a:r>
              <a:rPr lang="en-US" dirty="0" smtClean="0"/>
              <a:t>)</a:t>
            </a:r>
          </a:p>
          <a:p>
            <a:pPr lvl="0"/>
            <a:r>
              <a:rPr lang="en-US" dirty="0" smtClean="0"/>
              <a:t>This will influence your theme for your </a:t>
            </a:r>
            <a:r>
              <a:rPr lang="en-US" dirty="0" err="1" smtClean="0"/>
              <a:t>redesing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4557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axresdefault.jpg"/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Redesigning the Design Cycle</a:t>
            </a:r>
            <a:br>
              <a:rPr lang="en-US" dirty="0" smtClean="0"/>
            </a:br>
            <a:r>
              <a:rPr lang="en-US" b="1" dirty="0" smtClean="0"/>
              <a:t>Investigation Part 3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Exit Ticket: </a:t>
            </a:r>
          </a:p>
          <a:p>
            <a:pPr lvl="0"/>
            <a:r>
              <a:rPr lang="en-US" b="1" dirty="0" smtClean="0"/>
              <a:t>Challenge Sheet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5107178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axresdefault.jpg"/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1021" y="274638"/>
            <a:ext cx="8532195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Unit 1: Redesigning the Design Cycle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Font typeface="Wingdings" charset="2"/>
              <a:buChar char="§"/>
            </a:pPr>
            <a:r>
              <a:rPr lang="en-US" u="sng" dirty="0" smtClean="0">
                <a:solidFill>
                  <a:schemeClr val="tx1"/>
                </a:solidFill>
              </a:rPr>
              <a:t>Big Idea: </a:t>
            </a:r>
            <a:r>
              <a:rPr lang="en-US" dirty="0" smtClean="0">
                <a:solidFill>
                  <a:schemeClr val="tx1"/>
                </a:solidFill>
              </a:rPr>
              <a:t>Creativity </a:t>
            </a:r>
          </a:p>
          <a:p>
            <a:pPr>
              <a:buFont typeface="Wingdings" charset="2"/>
              <a:buChar char="§"/>
            </a:pPr>
            <a:r>
              <a:rPr lang="en-US" u="sng" dirty="0" smtClean="0"/>
              <a:t>Essential Questions:</a:t>
            </a:r>
          </a:p>
          <a:p>
            <a:pPr lvl="1"/>
            <a:r>
              <a:rPr lang="en-US" dirty="0"/>
              <a:t>How do I use the design cycle to increase my learning and understanding of a topic?</a:t>
            </a:r>
            <a:endParaRPr lang="en-US" sz="4400" dirty="0"/>
          </a:p>
          <a:p>
            <a:pPr lvl="1"/>
            <a:r>
              <a:rPr lang="en-US" dirty="0"/>
              <a:t>How/Why is each cycle of the design cycle necessary?</a:t>
            </a:r>
            <a:endParaRPr lang="en-US" sz="4400" dirty="0"/>
          </a:p>
          <a:p>
            <a:pPr lvl="1"/>
            <a:r>
              <a:rPr lang="en-US" dirty="0"/>
              <a:t>Why is understanding the design cycle important?</a:t>
            </a:r>
            <a:endParaRPr lang="en-US" sz="4400" dirty="0"/>
          </a:p>
          <a:p>
            <a:pPr marL="0" indent="0">
              <a:buNone/>
            </a:pPr>
            <a:r>
              <a:rPr lang="en-US" dirty="0" smtClean="0"/>
              <a:t>Side Question:</a:t>
            </a:r>
            <a:endParaRPr lang="en-US" sz="4800" dirty="0"/>
          </a:p>
          <a:p>
            <a:r>
              <a:rPr lang="en-US" dirty="0"/>
              <a:t>How is the design cycle similar to the writing cycle and the scientific inquiry cycle?</a:t>
            </a:r>
            <a:endParaRPr lang="en-US" sz="4800" dirty="0"/>
          </a:p>
          <a:p>
            <a:pPr lvl="1">
              <a:buFont typeface="Wingdings" charset="2"/>
              <a:buChar char="§"/>
            </a:pPr>
            <a:endParaRPr lang="en-US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26700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axresdefault.jpg"/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1021" y="274638"/>
            <a:ext cx="8532195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Unit 1: Redesigning the Design Cycle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charset="2"/>
              <a:buChar char="§"/>
            </a:pPr>
            <a:r>
              <a:rPr lang="en-US" u="sng" dirty="0" smtClean="0">
                <a:solidFill>
                  <a:schemeClr val="tx1"/>
                </a:solidFill>
              </a:rPr>
              <a:t>Final Assessments:</a:t>
            </a:r>
            <a:endParaRPr lang="en-US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/>
              <a:t>•I create an original art piece using </a:t>
            </a:r>
            <a:r>
              <a:rPr lang="en-US" dirty="0" smtClean="0"/>
              <a:t>the elements of creativity (copy, transform, combine) to redesign </a:t>
            </a:r>
            <a:r>
              <a:rPr lang="en-US" dirty="0"/>
              <a:t>the design </a:t>
            </a:r>
            <a:r>
              <a:rPr lang="en-US" dirty="0" smtClean="0"/>
              <a:t>cycle graphic.</a:t>
            </a:r>
          </a:p>
          <a:p>
            <a:pPr marL="0" indent="0">
              <a:buNone/>
            </a:pPr>
            <a:r>
              <a:rPr lang="en-US" dirty="0" smtClean="0"/>
              <a:t>•I explain using evidence from my art piece and investigation how I copied, transformed, and combined elements to create my redesigned design cycle graphic.</a:t>
            </a:r>
          </a:p>
          <a:p>
            <a:pPr marL="0" indent="0">
              <a:buNone/>
            </a:pPr>
            <a:r>
              <a:rPr lang="en-US" b="1" u="sng" dirty="0" smtClean="0"/>
              <a:t>Workplace Skill</a:t>
            </a:r>
            <a:r>
              <a:rPr lang="en-US" dirty="0" smtClean="0"/>
              <a:t>: Collaboration – Sharing Ideas and Listening</a:t>
            </a:r>
            <a:endParaRPr lang="en-US" dirty="0"/>
          </a:p>
          <a:p>
            <a:pPr lvl="1">
              <a:buFont typeface="Wingdings" charset="2"/>
              <a:buChar char="§"/>
            </a:pPr>
            <a:endParaRPr lang="en-US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49606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axresdefault.jpg"/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Redesigning the Design Cycle</a:t>
            </a:r>
            <a:br>
              <a:rPr lang="en-US" dirty="0" smtClean="0"/>
            </a:br>
            <a:r>
              <a:rPr lang="en-US" b="1" dirty="0" smtClean="0"/>
              <a:t>Investigation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Everything is a Remix</a:t>
            </a:r>
          </a:p>
          <a:p>
            <a:pPr lvl="0"/>
            <a:r>
              <a:rPr lang="en-US" dirty="0" smtClean="0"/>
              <a:t>Directions and Purpose</a:t>
            </a:r>
          </a:p>
          <a:p>
            <a:pPr lvl="0"/>
            <a:r>
              <a:rPr lang="en-US" dirty="0" smtClean="0"/>
              <a:t>To gain knowledge. For what?</a:t>
            </a:r>
          </a:p>
          <a:p>
            <a:pPr lvl="0"/>
            <a:r>
              <a:rPr lang="en-US" dirty="0" smtClean="0"/>
              <a:t>To inform and inspire creativity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32255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axresdefault.jpg"/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Redesigning the Design Cycle</a:t>
            </a:r>
            <a:br>
              <a:rPr lang="en-US" dirty="0" smtClean="0"/>
            </a:br>
            <a:r>
              <a:rPr lang="en-US" b="1" dirty="0" smtClean="0"/>
              <a:t>Investigation - Discussion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u="sng" dirty="0" smtClean="0"/>
              <a:t>Part 1: Introduction - Comprehension</a:t>
            </a:r>
          </a:p>
          <a:p>
            <a:pPr lvl="0"/>
            <a:r>
              <a:rPr lang="en-US" dirty="0" smtClean="0"/>
              <a:t>With a partner - discuss</a:t>
            </a:r>
          </a:p>
          <a:p>
            <a:pPr lvl="0"/>
            <a:r>
              <a:rPr lang="en-US" dirty="0" smtClean="0"/>
              <a:t>What is remixing? </a:t>
            </a:r>
          </a:p>
          <a:p>
            <a:pPr lvl="0"/>
            <a:r>
              <a:rPr lang="en-US" dirty="0" smtClean="0"/>
              <a:t>What examples are there? </a:t>
            </a:r>
          </a:p>
          <a:p>
            <a:pPr lvl="0"/>
            <a:r>
              <a:rPr lang="en-US" dirty="0" smtClean="0"/>
              <a:t>What is “legal remixing”?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5913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axresdefault.jpg"/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Redesigning the Design Cycle</a:t>
            </a:r>
            <a:br>
              <a:rPr lang="en-US" dirty="0" smtClean="0"/>
            </a:br>
            <a:r>
              <a:rPr lang="en-US" b="1" dirty="0" smtClean="0"/>
              <a:t>Investigation - Discussion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u="sng" dirty="0" smtClean="0"/>
              <a:t>Part 1: Introduction - Interpretations</a:t>
            </a:r>
          </a:p>
          <a:p>
            <a:pPr lvl="0"/>
            <a:r>
              <a:rPr lang="en-US" dirty="0" smtClean="0"/>
              <a:t>Discuss with a partner</a:t>
            </a:r>
          </a:p>
          <a:p>
            <a:pPr lvl="0"/>
            <a:r>
              <a:rPr lang="en-US" dirty="0" smtClean="0"/>
              <a:t>Why does the idea that art is copied, transformed, and combined matter?</a:t>
            </a:r>
          </a:p>
          <a:p>
            <a:pPr lvl="0"/>
            <a:r>
              <a:rPr lang="en-US" dirty="0" smtClean="0"/>
              <a:t>THINK: What does it teach us about creating? </a:t>
            </a:r>
          </a:p>
          <a:p>
            <a:pPr lvl="0"/>
            <a:endParaRPr lang="en-US" dirty="0"/>
          </a:p>
          <a:p>
            <a:pPr lvl="0"/>
            <a:r>
              <a:rPr lang="en-US" dirty="0" smtClean="0"/>
              <a:t>5 people discuss together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81563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axresdefault.jpg"/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Redesigning the Design Cycle</a:t>
            </a:r>
            <a:br>
              <a:rPr lang="en-US" dirty="0" smtClean="0"/>
            </a:br>
            <a:r>
              <a:rPr lang="en-US" b="1" dirty="0" smtClean="0"/>
              <a:t>Investigation - Discussion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u="sng" dirty="0" smtClean="0"/>
              <a:t>Part 1: Remix Inc. - Comprehension</a:t>
            </a:r>
          </a:p>
          <a:p>
            <a:pPr lvl="0"/>
            <a:r>
              <a:rPr lang="en-US" dirty="0" smtClean="0"/>
              <a:t>What are genres?</a:t>
            </a:r>
          </a:p>
          <a:p>
            <a:pPr lvl="0"/>
            <a:r>
              <a:rPr lang="en-US" dirty="0" smtClean="0"/>
              <a:t>How are genres still just remixes?</a:t>
            </a:r>
          </a:p>
          <a:p>
            <a:pPr lvl="0"/>
            <a:r>
              <a:rPr lang="en-US" dirty="0" smtClean="0"/>
              <a:t>Evidence Star Wars is remixed</a:t>
            </a:r>
          </a:p>
          <a:p>
            <a:pPr lvl="0"/>
            <a:r>
              <a:rPr lang="en-US" dirty="0" smtClean="0"/>
              <a:t>What did George Lucas do in order to create Star Wars?</a:t>
            </a:r>
          </a:p>
          <a:p>
            <a:pPr lvl="0"/>
            <a:r>
              <a:rPr lang="en-US" dirty="0" smtClean="0"/>
              <a:t>Why does it matter? – What can we learn from what he did?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77765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1081</TotalTime>
  <Words>1326</Words>
  <Application>Microsoft Macintosh PowerPoint</Application>
  <PresentationFormat>On-screen Show (4:3)</PresentationFormat>
  <Paragraphs>172</Paragraphs>
  <Slides>33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September 1, 2016</vt:lpstr>
      <vt:lpstr>Today’s Agenda</vt:lpstr>
      <vt:lpstr>Do Now Discussion</vt:lpstr>
      <vt:lpstr>Unit 1: Redesigning the Design Cycle</vt:lpstr>
      <vt:lpstr>Unit 1: Redesigning the Design Cycle</vt:lpstr>
      <vt:lpstr>Redesigning the Design Cycle Investigation</vt:lpstr>
      <vt:lpstr>Redesigning the Design Cycle Investigation - Discussion</vt:lpstr>
      <vt:lpstr>Redesigning the Design Cycle Investigation - Discussion</vt:lpstr>
      <vt:lpstr>Redesigning the Design Cycle Investigation - Discussion</vt:lpstr>
      <vt:lpstr>Redesigning the Design Cycle Investigation - Discussion</vt:lpstr>
      <vt:lpstr>Redesigning the Design Cycle Investigation - Discussion</vt:lpstr>
      <vt:lpstr>Redesigning the Design Cycle Investigation - Discussion</vt:lpstr>
      <vt:lpstr>September 7, 2016</vt:lpstr>
      <vt:lpstr>Today’s Agenda</vt:lpstr>
      <vt:lpstr>Do Now Discussion</vt:lpstr>
      <vt:lpstr>Unit 1: Redesigning the Design Cycle</vt:lpstr>
      <vt:lpstr>Unit 1: Redesigning the Design Cycle</vt:lpstr>
      <vt:lpstr>Redesigning the Design Cycle Investigation</vt:lpstr>
      <vt:lpstr>Redesigning the Design Cycle Investigation - Discussion</vt:lpstr>
      <vt:lpstr>Redesigning the Design Cycle Investigation - Discussion</vt:lpstr>
      <vt:lpstr>Redesigning the Design Cycle Investigation - Discussion</vt:lpstr>
      <vt:lpstr>September 9, 2016</vt:lpstr>
      <vt:lpstr>Today’s Agenda</vt:lpstr>
      <vt:lpstr>Do Now Discussion</vt:lpstr>
      <vt:lpstr>Unit 1: Redesigning the Design Cycle</vt:lpstr>
      <vt:lpstr>Unit 1: Redesigning the Design Cycle</vt:lpstr>
      <vt:lpstr>Redesigning the Design Cycle Investigation</vt:lpstr>
      <vt:lpstr>Redesigning the Design Cycle Investigation Part 2</vt:lpstr>
      <vt:lpstr>Redesigning the Design Cycle Investigation Part 2</vt:lpstr>
      <vt:lpstr>Redesigning the Design Cycle Investigation Part 2</vt:lpstr>
      <vt:lpstr>Redesigning the Design Cycle Investigation Part 2</vt:lpstr>
      <vt:lpstr>Redesigning the Design Cycle Investigation Part 3</vt:lpstr>
      <vt:lpstr>Redesigning the Design Cycle Investigation Part 3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August 22, 2016</dc:title>
  <dc:creator>Anthony Abel-Pype</dc:creator>
  <cp:lastModifiedBy>Anthony Abel-Pype</cp:lastModifiedBy>
  <cp:revision>29</cp:revision>
  <dcterms:created xsi:type="dcterms:W3CDTF">2016-08-31T00:24:35Z</dcterms:created>
  <dcterms:modified xsi:type="dcterms:W3CDTF">2016-09-09T19:57:36Z</dcterms:modified>
</cp:coreProperties>
</file>