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6" r:id="rId10"/>
    <p:sldId id="267" r:id="rId11"/>
    <p:sldId id="272" r:id="rId12"/>
    <p:sldId id="265" r:id="rId13"/>
    <p:sldId id="268" r:id="rId14"/>
    <p:sldId id="269" r:id="rId15"/>
    <p:sldId id="270" r:id="rId16"/>
    <p:sldId id="271"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244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2C6011-6BF6-844D-A0EC-6A70FABD9923}" type="datetimeFigureOut">
              <a:rPr lang="en-US" smtClean="0"/>
              <a:t>8/29/16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149B87-5905-A24B-B90C-9E8FF0CCEFCB}" type="slidenum">
              <a:rPr lang="en-US" smtClean="0"/>
              <a:t>‹#›</a:t>
            </a:fld>
            <a:endParaRPr lang="en-US"/>
          </a:p>
        </p:txBody>
      </p:sp>
    </p:spTree>
    <p:extLst>
      <p:ext uri="{BB962C8B-B14F-4D97-AF65-F5344CB8AC3E}">
        <p14:creationId xmlns:p14="http://schemas.microsoft.com/office/powerpoint/2010/main" val="12838292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149B87-5905-A24B-B90C-9E8FF0CCEFCB}" type="slidenum">
              <a:rPr lang="en-US" smtClean="0"/>
              <a:t>22</a:t>
            </a:fld>
            <a:endParaRPr lang="en-US"/>
          </a:p>
        </p:txBody>
      </p:sp>
    </p:spTree>
    <p:extLst>
      <p:ext uri="{BB962C8B-B14F-4D97-AF65-F5344CB8AC3E}">
        <p14:creationId xmlns:p14="http://schemas.microsoft.com/office/powerpoint/2010/main" val="3576271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617FF8-4BE6-504A-A68F-D2CA2769E03D}" type="datetimeFigureOut">
              <a:rPr lang="en-US" smtClean="0"/>
              <a:t>8/29/16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E2FEB-11FE-DF47-BC40-658248C88D98}" type="slidenum">
              <a:rPr lang="en-US" smtClean="0"/>
              <a:t>‹#›</a:t>
            </a:fld>
            <a:endParaRPr lang="en-US"/>
          </a:p>
        </p:txBody>
      </p:sp>
    </p:spTree>
    <p:extLst>
      <p:ext uri="{BB962C8B-B14F-4D97-AF65-F5344CB8AC3E}">
        <p14:creationId xmlns:p14="http://schemas.microsoft.com/office/powerpoint/2010/main" val="3703364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17FF8-4BE6-504A-A68F-D2CA2769E03D}" type="datetimeFigureOut">
              <a:rPr lang="en-US" smtClean="0"/>
              <a:t>8/29/16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E2FEB-11FE-DF47-BC40-658248C88D98}" type="slidenum">
              <a:rPr lang="en-US" smtClean="0"/>
              <a:t>‹#›</a:t>
            </a:fld>
            <a:endParaRPr lang="en-US"/>
          </a:p>
        </p:txBody>
      </p:sp>
    </p:spTree>
    <p:extLst>
      <p:ext uri="{BB962C8B-B14F-4D97-AF65-F5344CB8AC3E}">
        <p14:creationId xmlns:p14="http://schemas.microsoft.com/office/powerpoint/2010/main" val="891034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17FF8-4BE6-504A-A68F-D2CA2769E03D}" type="datetimeFigureOut">
              <a:rPr lang="en-US" smtClean="0"/>
              <a:t>8/29/16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E2FEB-11FE-DF47-BC40-658248C88D98}" type="slidenum">
              <a:rPr lang="en-US" smtClean="0"/>
              <a:t>‹#›</a:t>
            </a:fld>
            <a:endParaRPr lang="en-US"/>
          </a:p>
        </p:txBody>
      </p:sp>
    </p:spTree>
    <p:extLst>
      <p:ext uri="{BB962C8B-B14F-4D97-AF65-F5344CB8AC3E}">
        <p14:creationId xmlns:p14="http://schemas.microsoft.com/office/powerpoint/2010/main" val="105170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17FF8-4BE6-504A-A68F-D2CA2769E03D}" type="datetimeFigureOut">
              <a:rPr lang="en-US" smtClean="0"/>
              <a:t>8/29/16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E2FEB-11FE-DF47-BC40-658248C88D98}" type="slidenum">
              <a:rPr lang="en-US" smtClean="0"/>
              <a:t>‹#›</a:t>
            </a:fld>
            <a:endParaRPr lang="en-US"/>
          </a:p>
        </p:txBody>
      </p:sp>
    </p:spTree>
    <p:extLst>
      <p:ext uri="{BB962C8B-B14F-4D97-AF65-F5344CB8AC3E}">
        <p14:creationId xmlns:p14="http://schemas.microsoft.com/office/powerpoint/2010/main" val="3539445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617FF8-4BE6-504A-A68F-D2CA2769E03D}" type="datetimeFigureOut">
              <a:rPr lang="en-US" smtClean="0"/>
              <a:t>8/29/16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E2FEB-11FE-DF47-BC40-658248C88D98}" type="slidenum">
              <a:rPr lang="en-US" smtClean="0"/>
              <a:t>‹#›</a:t>
            </a:fld>
            <a:endParaRPr lang="en-US"/>
          </a:p>
        </p:txBody>
      </p:sp>
    </p:spTree>
    <p:extLst>
      <p:ext uri="{BB962C8B-B14F-4D97-AF65-F5344CB8AC3E}">
        <p14:creationId xmlns:p14="http://schemas.microsoft.com/office/powerpoint/2010/main" val="1713573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617FF8-4BE6-504A-A68F-D2CA2769E03D}" type="datetimeFigureOut">
              <a:rPr lang="en-US" smtClean="0"/>
              <a:t>8/29/16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E2FEB-11FE-DF47-BC40-658248C88D98}" type="slidenum">
              <a:rPr lang="en-US" smtClean="0"/>
              <a:t>‹#›</a:t>
            </a:fld>
            <a:endParaRPr lang="en-US"/>
          </a:p>
        </p:txBody>
      </p:sp>
    </p:spTree>
    <p:extLst>
      <p:ext uri="{BB962C8B-B14F-4D97-AF65-F5344CB8AC3E}">
        <p14:creationId xmlns:p14="http://schemas.microsoft.com/office/powerpoint/2010/main" val="210215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617FF8-4BE6-504A-A68F-D2CA2769E03D}" type="datetimeFigureOut">
              <a:rPr lang="en-US" smtClean="0"/>
              <a:t>8/29/16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AE2FEB-11FE-DF47-BC40-658248C88D98}" type="slidenum">
              <a:rPr lang="en-US" smtClean="0"/>
              <a:t>‹#›</a:t>
            </a:fld>
            <a:endParaRPr lang="en-US"/>
          </a:p>
        </p:txBody>
      </p:sp>
    </p:spTree>
    <p:extLst>
      <p:ext uri="{BB962C8B-B14F-4D97-AF65-F5344CB8AC3E}">
        <p14:creationId xmlns:p14="http://schemas.microsoft.com/office/powerpoint/2010/main" val="30727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617FF8-4BE6-504A-A68F-D2CA2769E03D}" type="datetimeFigureOut">
              <a:rPr lang="en-US" smtClean="0"/>
              <a:t>8/29/16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AE2FEB-11FE-DF47-BC40-658248C88D98}" type="slidenum">
              <a:rPr lang="en-US" smtClean="0"/>
              <a:t>‹#›</a:t>
            </a:fld>
            <a:endParaRPr lang="en-US"/>
          </a:p>
        </p:txBody>
      </p:sp>
    </p:spTree>
    <p:extLst>
      <p:ext uri="{BB962C8B-B14F-4D97-AF65-F5344CB8AC3E}">
        <p14:creationId xmlns:p14="http://schemas.microsoft.com/office/powerpoint/2010/main" val="416243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17FF8-4BE6-504A-A68F-D2CA2769E03D}" type="datetimeFigureOut">
              <a:rPr lang="en-US" smtClean="0"/>
              <a:t>8/29/16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AE2FEB-11FE-DF47-BC40-658248C88D98}" type="slidenum">
              <a:rPr lang="en-US" smtClean="0"/>
              <a:t>‹#›</a:t>
            </a:fld>
            <a:endParaRPr lang="en-US"/>
          </a:p>
        </p:txBody>
      </p:sp>
    </p:spTree>
    <p:extLst>
      <p:ext uri="{BB962C8B-B14F-4D97-AF65-F5344CB8AC3E}">
        <p14:creationId xmlns:p14="http://schemas.microsoft.com/office/powerpoint/2010/main" val="429090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17FF8-4BE6-504A-A68F-D2CA2769E03D}" type="datetimeFigureOut">
              <a:rPr lang="en-US" smtClean="0"/>
              <a:t>8/29/16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E2FEB-11FE-DF47-BC40-658248C88D98}" type="slidenum">
              <a:rPr lang="en-US" smtClean="0"/>
              <a:t>‹#›</a:t>
            </a:fld>
            <a:endParaRPr lang="en-US"/>
          </a:p>
        </p:txBody>
      </p:sp>
    </p:spTree>
    <p:extLst>
      <p:ext uri="{BB962C8B-B14F-4D97-AF65-F5344CB8AC3E}">
        <p14:creationId xmlns:p14="http://schemas.microsoft.com/office/powerpoint/2010/main" val="2054152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17FF8-4BE6-504A-A68F-D2CA2769E03D}" type="datetimeFigureOut">
              <a:rPr lang="en-US" smtClean="0"/>
              <a:t>8/29/16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E2FEB-11FE-DF47-BC40-658248C88D98}" type="slidenum">
              <a:rPr lang="en-US" smtClean="0"/>
              <a:t>‹#›</a:t>
            </a:fld>
            <a:endParaRPr lang="en-US"/>
          </a:p>
        </p:txBody>
      </p:sp>
    </p:spTree>
    <p:extLst>
      <p:ext uri="{BB962C8B-B14F-4D97-AF65-F5344CB8AC3E}">
        <p14:creationId xmlns:p14="http://schemas.microsoft.com/office/powerpoint/2010/main" val="6702465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17FF8-4BE6-504A-A68F-D2CA2769E03D}" type="datetimeFigureOut">
              <a:rPr lang="en-US" smtClean="0"/>
              <a:t>8/29/16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E2FEB-11FE-DF47-BC40-658248C88D98}" type="slidenum">
              <a:rPr lang="en-US" smtClean="0"/>
              <a:t>‹#›</a:t>
            </a:fld>
            <a:endParaRPr lang="en-US"/>
          </a:p>
        </p:txBody>
      </p:sp>
    </p:spTree>
    <p:extLst>
      <p:ext uri="{BB962C8B-B14F-4D97-AF65-F5344CB8AC3E}">
        <p14:creationId xmlns:p14="http://schemas.microsoft.com/office/powerpoint/2010/main" val="1416547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0" y="-85477"/>
            <a:ext cx="9144000" cy="7053276"/>
          </a:xfrm>
          <a:prstGeom prst="rect">
            <a:avLst/>
          </a:prstGeom>
        </p:spPr>
      </p:pic>
      <p:sp>
        <p:nvSpPr>
          <p:cNvPr id="2" name="Title 1"/>
          <p:cNvSpPr>
            <a:spLocks noGrp="1"/>
          </p:cNvSpPr>
          <p:nvPr>
            <p:ph type="ctrTitle"/>
          </p:nvPr>
        </p:nvSpPr>
        <p:spPr>
          <a:xfrm>
            <a:off x="685800" y="29402"/>
            <a:ext cx="7772400" cy="1470025"/>
          </a:xfrm>
        </p:spPr>
        <p:txBody>
          <a:bodyPr/>
          <a:lstStyle/>
          <a:p>
            <a:r>
              <a:rPr lang="en-US" dirty="0" smtClean="0"/>
              <a:t>August 22, 2016</a:t>
            </a:r>
            <a:endParaRPr lang="en-US" dirty="0"/>
          </a:p>
        </p:txBody>
      </p:sp>
      <p:sp>
        <p:nvSpPr>
          <p:cNvPr id="3" name="Subtitle 2"/>
          <p:cNvSpPr>
            <a:spLocks noGrp="1"/>
          </p:cNvSpPr>
          <p:nvPr>
            <p:ph type="subTitle" idx="1"/>
          </p:nvPr>
        </p:nvSpPr>
        <p:spPr>
          <a:xfrm>
            <a:off x="0" y="1127667"/>
            <a:ext cx="9144000" cy="5412805"/>
          </a:xfrm>
        </p:spPr>
        <p:txBody>
          <a:bodyPr>
            <a:normAutofit lnSpcReduction="10000"/>
          </a:bodyPr>
          <a:lstStyle/>
          <a:p>
            <a:r>
              <a:rPr lang="en-US" sz="4800" u="sng" dirty="0" smtClean="0">
                <a:solidFill>
                  <a:schemeClr val="tx1"/>
                </a:solidFill>
              </a:rPr>
              <a:t>Do Now</a:t>
            </a:r>
          </a:p>
          <a:p>
            <a:pPr marL="514350" indent="-514350">
              <a:buAutoNum type="arabicPeriod"/>
            </a:pPr>
            <a:r>
              <a:rPr lang="en-US" b="1" u="sng" dirty="0" smtClean="0">
                <a:solidFill>
                  <a:schemeClr val="tx1"/>
                </a:solidFill>
              </a:rPr>
              <a:t>Turn in</a:t>
            </a:r>
            <a:r>
              <a:rPr lang="en-US" dirty="0" smtClean="0">
                <a:solidFill>
                  <a:schemeClr val="tx1"/>
                </a:solidFill>
              </a:rPr>
              <a:t> homework</a:t>
            </a:r>
            <a:endParaRPr lang="en-US" b="1" u="sng" dirty="0" smtClean="0">
              <a:solidFill>
                <a:schemeClr val="tx1"/>
              </a:solidFill>
            </a:endParaRPr>
          </a:p>
          <a:p>
            <a:pPr marL="514350" indent="-514350">
              <a:buAutoNum type="arabicPeriod"/>
            </a:pPr>
            <a:r>
              <a:rPr lang="en-US" b="1" u="sng" dirty="0" smtClean="0">
                <a:solidFill>
                  <a:schemeClr val="tx1"/>
                </a:solidFill>
              </a:rPr>
              <a:t>Select</a:t>
            </a:r>
            <a:r>
              <a:rPr lang="en-US" u="sng" dirty="0" smtClean="0">
                <a:solidFill>
                  <a:schemeClr val="tx1"/>
                </a:solidFill>
              </a:rPr>
              <a:t> </a:t>
            </a:r>
            <a:r>
              <a:rPr lang="en-US" dirty="0" smtClean="0">
                <a:solidFill>
                  <a:schemeClr val="tx1"/>
                </a:solidFill>
              </a:rPr>
              <a:t>a seat where you will learn best</a:t>
            </a:r>
          </a:p>
          <a:p>
            <a:pPr marL="514350" indent="-514350">
              <a:buAutoNum type="arabicPeriod"/>
            </a:pPr>
            <a:r>
              <a:rPr lang="en-US" b="1" u="sng" dirty="0" smtClean="0">
                <a:solidFill>
                  <a:schemeClr val="tx1"/>
                </a:solidFill>
              </a:rPr>
              <a:t>Take out </a:t>
            </a:r>
            <a:r>
              <a:rPr lang="en-US" dirty="0" smtClean="0">
                <a:solidFill>
                  <a:schemeClr val="tx1"/>
                </a:solidFill>
              </a:rPr>
              <a:t>a notebook or some paper</a:t>
            </a:r>
          </a:p>
          <a:p>
            <a:pPr marL="514350" indent="-514350">
              <a:buAutoNum type="arabicPeriod"/>
            </a:pPr>
            <a:r>
              <a:rPr lang="en-US" b="1" u="sng" dirty="0" smtClean="0">
                <a:solidFill>
                  <a:schemeClr val="tx1"/>
                </a:solidFill>
              </a:rPr>
              <a:t>Title</a:t>
            </a:r>
            <a:r>
              <a:rPr lang="en-US" dirty="0" smtClean="0">
                <a:solidFill>
                  <a:schemeClr val="tx1"/>
                </a:solidFill>
              </a:rPr>
              <a:t> the paper </a:t>
            </a:r>
            <a:r>
              <a:rPr lang="en-US" b="1" dirty="0" smtClean="0">
                <a:solidFill>
                  <a:schemeClr val="tx1"/>
                </a:solidFill>
              </a:rPr>
              <a:t>Skills for the Workplace</a:t>
            </a:r>
            <a:r>
              <a:rPr lang="en-US" b="1" dirty="0">
                <a:solidFill>
                  <a:schemeClr val="tx1"/>
                </a:solidFill>
              </a:rPr>
              <a:t> </a:t>
            </a:r>
            <a:endParaRPr lang="en-US" dirty="0" smtClean="0">
              <a:solidFill>
                <a:schemeClr val="tx1"/>
              </a:solidFill>
            </a:endParaRPr>
          </a:p>
          <a:p>
            <a:pPr marL="514350" indent="-514350">
              <a:buAutoNum type="arabicPeriod"/>
            </a:pPr>
            <a:r>
              <a:rPr lang="en-US" b="1" u="sng" dirty="0" smtClean="0">
                <a:solidFill>
                  <a:schemeClr val="tx1"/>
                </a:solidFill>
              </a:rPr>
              <a:t>Collaborate</a:t>
            </a:r>
            <a:r>
              <a:rPr lang="en-US" dirty="0" smtClean="0">
                <a:solidFill>
                  <a:schemeClr val="tx1"/>
                </a:solidFill>
              </a:rPr>
              <a:t> with a partner to </a:t>
            </a:r>
            <a:r>
              <a:rPr lang="en-US" b="1" u="sng" dirty="0" smtClean="0">
                <a:solidFill>
                  <a:schemeClr val="tx1"/>
                </a:solidFill>
              </a:rPr>
              <a:t>make a list </a:t>
            </a:r>
            <a:r>
              <a:rPr lang="en-US" dirty="0" smtClean="0">
                <a:solidFill>
                  <a:schemeClr val="tx1"/>
                </a:solidFill>
              </a:rPr>
              <a:t>of 5 skills you think are important in the workplace</a:t>
            </a:r>
          </a:p>
          <a:p>
            <a:r>
              <a:rPr lang="en-US" sz="6600" dirty="0" smtClean="0">
                <a:solidFill>
                  <a:schemeClr val="tx1"/>
                </a:solidFill>
              </a:rPr>
              <a:t>DO NOW</a:t>
            </a:r>
          </a:p>
        </p:txBody>
      </p:sp>
    </p:spTree>
    <p:extLst>
      <p:ext uri="{BB962C8B-B14F-4D97-AF65-F5344CB8AC3E}">
        <p14:creationId xmlns:p14="http://schemas.microsoft.com/office/powerpoint/2010/main" val="2753943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I describe in writing a workplace skill or behavior and why it is important using academic language (various CTE vocabulary). </a:t>
            </a:r>
            <a:endParaRPr lang="en-US" dirty="0"/>
          </a:p>
        </p:txBody>
      </p:sp>
    </p:spTree>
    <p:extLst>
      <p:ext uri="{BB962C8B-B14F-4D97-AF65-F5344CB8AC3E}">
        <p14:creationId xmlns:p14="http://schemas.microsoft.com/office/powerpoint/2010/main" val="3192964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normAutofit fontScale="90000"/>
          </a:bodyPr>
          <a:lstStyle/>
          <a:p>
            <a:r>
              <a:rPr lang="en-US" dirty="0" smtClean="0"/>
              <a:t>Workplace Culture and Code Switching </a:t>
            </a:r>
            <a:r>
              <a:rPr lang="en-US" b="1" dirty="0"/>
              <a:t/>
            </a:r>
            <a:br>
              <a:rPr lang="en-US" b="1" dirty="0"/>
            </a:br>
            <a:r>
              <a:rPr lang="en-US" b="1" dirty="0" smtClean="0"/>
              <a:t>Investigation/Evaluating</a:t>
            </a:r>
            <a:endParaRPr lang="en-US" b="1" dirty="0"/>
          </a:p>
        </p:txBody>
      </p:sp>
      <p:sp>
        <p:nvSpPr>
          <p:cNvPr id="3" name="Content Placeholder 2"/>
          <p:cNvSpPr>
            <a:spLocks noGrp="1"/>
          </p:cNvSpPr>
          <p:nvPr>
            <p:ph idx="1"/>
          </p:nvPr>
        </p:nvSpPr>
        <p:spPr>
          <a:xfrm>
            <a:off x="457200" y="1417638"/>
            <a:ext cx="8229600" cy="5182184"/>
          </a:xfrm>
        </p:spPr>
        <p:txBody>
          <a:bodyPr>
            <a:normAutofit/>
          </a:bodyPr>
          <a:lstStyle/>
          <a:p>
            <a:r>
              <a:rPr lang="en-US" b="1" u="sng" dirty="0" smtClean="0"/>
              <a:t>Art Rubric</a:t>
            </a:r>
            <a:endParaRPr lang="en-US" dirty="0" smtClean="0"/>
          </a:p>
          <a:p>
            <a:r>
              <a:rPr lang="en-US" dirty="0" smtClean="0"/>
              <a:t>Grade the teacher!</a:t>
            </a:r>
          </a:p>
          <a:p>
            <a:r>
              <a:rPr lang="en-US" dirty="0" smtClean="0"/>
              <a:t>Be able to say why you are selecting each grade </a:t>
            </a:r>
          </a:p>
          <a:p>
            <a:r>
              <a:rPr lang="en-US" dirty="0" err="1" smtClean="0"/>
              <a:t>Duende</a:t>
            </a:r>
            <a:r>
              <a:rPr lang="en-US" dirty="0" smtClean="0"/>
              <a:t> (means creativity)</a:t>
            </a:r>
            <a:endParaRPr lang="en-US" dirty="0"/>
          </a:p>
        </p:txBody>
      </p:sp>
    </p:spTree>
    <p:extLst>
      <p:ext uri="{BB962C8B-B14F-4D97-AF65-F5344CB8AC3E}">
        <p14:creationId xmlns:p14="http://schemas.microsoft.com/office/powerpoint/2010/main" val="38491792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normAutofit fontScale="90000"/>
          </a:bodyPr>
          <a:lstStyle/>
          <a:p>
            <a:r>
              <a:rPr lang="en-US" dirty="0" smtClean="0"/>
              <a:t>Workplace Culture (skills/behaviors) Poster </a:t>
            </a:r>
            <a:r>
              <a:rPr lang="en-US" b="1" dirty="0"/>
              <a:t/>
            </a:r>
            <a:br>
              <a:rPr lang="en-US" b="1" dirty="0"/>
            </a:br>
            <a:r>
              <a:rPr lang="en-US" b="1" dirty="0" smtClean="0"/>
              <a:t>Planning</a:t>
            </a:r>
            <a:endParaRPr lang="en-US" b="1" dirty="0"/>
          </a:p>
        </p:txBody>
      </p:sp>
      <p:sp>
        <p:nvSpPr>
          <p:cNvPr id="3" name="Content Placeholder 2"/>
          <p:cNvSpPr>
            <a:spLocks noGrp="1"/>
          </p:cNvSpPr>
          <p:nvPr>
            <p:ph idx="1"/>
          </p:nvPr>
        </p:nvSpPr>
        <p:spPr>
          <a:xfrm>
            <a:off x="457200" y="1740808"/>
            <a:ext cx="8229600" cy="4859014"/>
          </a:xfrm>
        </p:spPr>
        <p:txBody>
          <a:bodyPr>
            <a:normAutofit/>
          </a:bodyPr>
          <a:lstStyle/>
          <a:p>
            <a:r>
              <a:rPr lang="en-US" dirty="0" smtClean="0"/>
              <a:t>Does your design have space for all 3 elements? (vocabulary, description, image)  </a:t>
            </a:r>
          </a:p>
          <a:p>
            <a:r>
              <a:rPr lang="en-US" dirty="0" smtClean="0"/>
              <a:t>Does your design conform to good design techniques? </a:t>
            </a:r>
          </a:p>
          <a:p>
            <a:endParaRPr lang="en-US" dirty="0"/>
          </a:p>
        </p:txBody>
      </p:sp>
    </p:spTree>
    <p:extLst>
      <p:ext uri="{BB962C8B-B14F-4D97-AF65-F5344CB8AC3E}">
        <p14:creationId xmlns:p14="http://schemas.microsoft.com/office/powerpoint/2010/main" val="5146571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normAutofit fontScale="90000"/>
          </a:bodyPr>
          <a:lstStyle/>
          <a:p>
            <a:r>
              <a:rPr lang="en-US" dirty="0"/>
              <a:t>Workplace Culture (skills/behaviors) Poster </a:t>
            </a:r>
            <a:r>
              <a:rPr lang="en-US" b="1" dirty="0"/>
              <a:t/>
            </a:r>
            <a:br>
              <a:rPr lang="en-US" b="1" dirty="0"/>
            </a:br>
            <a:r>
              <a:rPr lang="en-US" b="1" dirty="0" smtClean="0"/>
              <a:t>Creating</a:t>
            </a:r>
            <a:endParaRPr lang="en-US" b="1" dirty="0"/>
          </a:p>
        </p:txBody>
      </p:sp>
      <p:sp>
        <p:nvSpPr>
          <p:cNvPr id="3" name="Content Placeholder 2"/>
          <p:cNvSpPr>
            <a:spLocks noGrp="1"/>
          </p:cNvSpPr>
          <p:nvPr>
            <p:ph idx="1"/>
          </p:nvPr>
        </p:nvSpPr>
        <p:spPr>
          <a:xfrm>
            <a:off x="457200" y="1726538"/>
            <a:ext cx="8229600" cy="4873283"/>
          </a:xfrm>
        </p:spPr>
        <p:txBody>
          <a:bodyPr>
            <a:normAutofit/>
          </a:bodyPr>
          <a:lstStyle/>
          <a:p>
            <a:r>
              <a:rPr lang="en-US" b="1" u="sng" dirty="0" smtClean="0"/>
              <a:t>The Description</a:t>
            </a:r>
            <a:r>
              <a:rPr lang="en-US" dirty="0" smtClean="0"/>
              <a:t>: </a:t>
            </a:r>
          </a:p>
          <a:p>
            <a:r>
              <a:rPr lang="en-US" dirty="0" smtClean="0"/>
              <a:t>3-5 sentences</a:t>
            </a:r>
          </a:p>
          <a:p>
            <a:r>
              <a:rPr lang="en-US" dirty="0" smtClean="0"/>
              <a:t>States the behavior/skill</a:t>
            </a:r>
          </a:p>
          <a:p>
            <a:r>
              <a:rPr lang="en-US" dirty="0" smtClean="0"/>
              <a:t>Describes the behavior/skill</a:t>
            </a:r>
          </a:p>
          <a:p>
            <a:r>
              <a:rPr lang="en-US" dirty="0" smtClean="0"/>
              <a:t>Explains why the behavior/skill is important</a:t>
            </a:r>
          </a:p>
          <a:p>
            <a:endParaRPr lang="en-US" dirty="0"/>
          </a:p>
        </p:txBody>
      </p:sp>
    </p:spTree>
    <p:extLst>
      <p:ext uri="{BB962C8B-B14F-4D97-AF65-F5344CB8AC3E}">
        <p14:creationId xmlns:p14="http://schemas.microsoft.com/office/powerpoint/2010/main" val="23128982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normAutofit fontScale="90000"/>
          </a:bodyPr>
          <a:lstStyle/>
          <a:p>
            <a:r>
              <a:rPr lang="en-US" dirty="0" smtClean="0"/>
              <a:t>Workplace Culture and Code Switching </a:t>
            </a:r>
            <a:r>
              <a:rPr lang="en-US" b="1" dirty="0"/>
              <a:t/>
            </a:r>
            <a:br>
              <a:rPr lang="en-US" b="1" dirty="0"/>
            </a:br>
            <a:r>
              <a:rPr lang="en-US" b="1" dirty="0" smtClean="0"/>
              <a:t>Creating</a:t>
            </a:r>
            <a:endParaRPr lang="en-US" b="1" dirty="0"/>
          </a:p>
        </p:txBody>
      </p:sp>
      <p:sp>
        <p:nvSpPr>
          <p:cNvPr id="3" name="Content Placeholder 2"/>
          <p:cNvSpPr>
            <a:spLocks noGrp="1"/>
          </p:cNvSpPr>
          <p:nvPr>
            <p:ph idx="1"/>
          </p:nvPr>
        </p:nvSpPr>
        <p:spPr>
          <a:xfrm>
            <a:off x="457200" y="1417638"/>
            <a:ext cx="8229600" cy="5182184"/>
          </a:xfrm>
        </p:spPr>
        <p:txBody>
          <a:bodyPr>
            <a:normAutofit fontScale="92500" lnSpcReduction="10000"/>
          </a:bodyPr>
          <a:lstStyle/>
          <a:p>
            <a:r>
              <a:rPr lang="en-US" b="1" u="sng" dirty="0" smtClean="0"/>
              <a:t>The Description</a:t>
            </a:r>
            <a:r>
              <a:rPr lang="en-US" dirty="0" smtClean="0"/>
              <a:t>: Example</a:t>
            </a:r>
          </a:p>
          <a:p>
            <a:r>
              <a:rPr lang="en-US" dirty="0" smtClean="0"/>
              <a:t>An important part of any workplace environment is being </a:t>
            </a:r>
            <a:r>
              <a:rPr lang="en-US" b="1" dirty="0" smtClean="0"/>
              <a:t>ON-TIME</a:t>
            </a:r>
            <a:r>
              <a:rPr lang="en-US" dirty="0" smtClean="0"/>
              <a:t>. When an employee is late to work, or late completing work that affects everyone in the place of business as people may have to do extra work or have to wait on someone else before completing their work. Also, if an employee is late regularly, they could lose their job as companies cannot tolerate tardiness. So, don’t be late, and get your work done and turned in on time!</a:t>
            </a:r>
            <a:endParaRPr lang="en-US" dirty="0"/>
          </a:p>
        </p:txBody>
      </p:sp>
    </p:spTree>
    <p:extLst>
      <p:ext uri="{BB962C8B-B14F-4D97-AF65-F5344CB8AC3E}">
        <p14:creationId xmlns:p14="http://schemas.microsoft.com/office/powerpoint/2010/main" val="600979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normAutofit fontScale="90000"/>
          </a:bodyPr>
          <a:lstStyle/>
          <a:p>
            <a:r>
              <a:rPr lang="en-US" dirty="0" smtClean="0"/>
              <a:t>Workplace Culture and Code Switching </a:t>
            </a:r>
            <a:r>
              <a:rPr lang="en-US" b="1" dirty="0"/>
              <a:t/>
            </a:r>
            <a:br>
              <a:rPr lang="en-US" b="1" dirty="0"/>
            </a:br>
            <a:r>
              <a:rPr lang="en-US" b="1" dirty="0" smtClean="0"/>
              <a:t>Creating</a:t>
            </a:r>
            <a:endParaRPr lang="en-US" b="1" dirty="0"/>
          </a:p>
        </p:txBody>
      </p:sp>
      <p:sp>
        <p:nvSpPr>
          <p:cNvPr id="3" name="Content Placeholder 2"/>
          <p:cNvSpPr>
            <a:spLocks noGrp="1"/>
          </p:cNvSpPr>
          <p:nvPr>
            <p:ph idx="1"/>
          </p:nvPr>
        </p:nvSpPr>
        <p:spPr>
          <a:xfrm>
            <a:off x="457200" y="1417638"/>
            <a:ext cx="8229600" cy="5182184"/>
          </a:xfrm>
        </p:spPr>
        <p:txBody>
          <a:bodyPr>
            <a:normAutofit/>
          </a:bodyPr>
          <a:lstStyle/>
          <a:p>
            <a:r>
              <a:rPr lang="en-US" b="1" u="sng" dirty="0" smtClean="0"/>
              <a:t>Exit Ticket</a:t>
            </a:r>
            <a:endParaRPr lang="en-US" dirty="0" smtClean="0"/>
          </a:p>
          <a:p>
            <a:r>
              <a:rPr lang="en-US" dirty="0" smtClean="0"/>
              <a:t>Completed description with no spelling errors!</a:t>
            </a:r>
          </a:p>
          <a:p>
            <a:r>
              <a:rPr lang="en-US" dirty="0" smtClean="0"/>
              <a:t>Once completed, you can begin the poster!</a:t>
            </a:r>
            <a:endParaRPr lang="en-US" dirty="0"/>
          </a:p>
        </p:txBody>
      </p:sp>
    </p:spTree>
    <p:extLst>
      <p:ext uri="{BB962C8B-B14F-4D97-AF65-F5344CB8AC3E}">
        <p14:creationId xmlns:p14="http://schemas.microsoft.com/office/powerpoint/2010/main" val="17556658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normAutofit fontScale="90000"/>
          </a:bodyPr>
          <a:lstStyle/>
          <a:p>
            <a:r>
              <a:rPr lang="en-US" dirty="0" smtClean="0"/>
              <a:t>Workplace Culture and Code Switching </a:t>
            </a:r>
            <a:r>
              <a:rPr lang="en-US" b="1" dirty="0"/>
              <a:t/>
            </a:r>
            <a:br>
              <a:rPr lang="en-US" b="1" dirty="0"/>
            </a:br>
            <a:r>
              <a:rPr lang="en-US" b="1" dirty="0" smtClean="0"/>
              <a:t>Evaluating</a:t>
            </a:r>
            <a:endParaRPr lang="en-US" b="1" dirty="0"/>
          </a:p>
        </p:txBody>
      </p:sp>
      <p:sp>
        <p:nvSpPr>
          <p:cNvPr id="3" name="Content Placeholder 2"/>
          <p:cNvSpPr>
            <a:spLocks noGrp="1"/>
          </p:cNvSpPr>
          <p:nvPr>
            <p:ph idx="1"/>
          </p:nvPr>
        </p:nvSpPr>
        <p:spPr>
          <a:xfrm>
            <a:off x="457200" y="1417638"/>
            <a:ext cx="8229600" cy="5182184"/>
          </a:xfrm>
        </p:spPr>
        <p:txBody>
          <a:bodyPr>
            <a:normAutofit/>
          </a:bodyPr>
          <a:lstStyle/>
          <a:p>
            <a:r>
              <a:rPr lang="en-US" b="1" u="sng" dirty="0" smtClean="0"/>
              <a:t>Art Rubric</a:t>
            </a:r>
            <a:endParaRPr lang="en-US" dirty="0" smtClean="0"/>
          </a:p>
          <a:p>
            <a:r>
              <a:rPr lang="en-US" dirty="0" smtClean="0"/>
              <a:t>Partner grading</a:t>
            </a:r>
            <a:endParaRPr lang="en-US" dirty="0"/>
          </a:p>
        </p:txBody>
      </p:sp>
    </p:spTree>
    <p:extLst>
      <p:ext uri="{BB962C8B-B14F-4D97-AF65-F5344CB8AC3E}">
        <p14:creationId xmlns:p14="http://schemas.microsoft.com/office/powerpoint/2010/main" val="15257585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0" y="-85477"/>
            <a:ext cx="9144000" cy="7053276"/>
          </a:xfrm>
          <a:prstGeom prst="rect">
            <a:avLst/>
          </a:prstGeom>
        </p:spPr>
      </p:pic>
      <p:sp>
        <p:nvSpPr>
          <p:cNvPr id="2" name="Title 1"/>
          <p:cNvSpPr>
            <a:spLocks noGrp="1"/>
          </p:cNvSpPr>
          <p:nvPr>
            <p:ph type="ctrTitle"/>
          </p:nvPr>
        </p:nvSpPr>
        <p:spPr>
          <a:xfrm>
            <a:off x="685800" y="29402"/>
            <a:ext cx="7772400" cy="1470025"/>
          </a:xfrm>
        </p:spPr>
        <p:txBody>
          <a:bodyPr/>
          <a:lstStyle/>
          <a:p>
            <a:r>
              <a:rPr lang="en-US" dirty="0" smtClean="0"/>
              <a:t>August 26, 2016</a:t>
            </a:r>
            <a:endParaRPr lang="en-US" dirty="0"/>
          </a:p>
        </p:txBody>
      </p:sp>
      <p:sp>
        <p:nvSpPr>
          <p:cNvPr id="3" name="Subtitle 2"/>
          <p:cNvSpPr>
            <a:spLocks noGrp="1"/>
          </p:cNvSpPr>
          <p:nvPr>
            <p:ph type="subTitle" idx="1"/>
          </p:nvPr>
        </p:nvSpPr>
        <p:spPr>
          <a:xfrm>
            <a:off x="0" y="1127667"/>
            <a:ext cx="9144000" cy="5412805"/>
          </a:xfrm>
        </p:spPr>
        <p:txBody>
          <a:bodyPr/>
          <a:lstStyle/>
          <a:p>
            <a:r>
              <a:rPr lang="en-US" sz="4800" u="sng" dirty="0" smtClean="0">
                <a:solidFill>
                  <a:schemeClr val="tx1"/>
                </a:solidFill>
              </a:rPr>
              <a:t>Do Now</a:t>
            </a:r>
          </a:p>
          <a:p>
            <a:pPr marL="514350" indent="-514350">
              <a:buAutoNum type="arabicPeriod"/>
            </a:pPr>
            <a:r>
              <a:rPr lang="en-US" u="sng" dirty="0" smtClean="0">
                <a:solidFill>
                  <a:schemeClr val="tx1"/>
                </a:solidFill>
              </a:rPr>
              <a:t>Take out </a:t>
            </a:r>
            <a:r>
              <a:rPr lang="en-US" dirty="0">
                <a:solidFill>
                  <a:schemeClr val="tx1"/>
                </a:solidFill>
              </a:rPr>
              <a:t> </a:t>
            </a:r>
            <a:r>
              <a:rPr lang="en-US" dirty="0" smtClean="0">
                <a:solidFill>
                  <a:schemeClr val="tx1"/>
                </a:solidFill>
              </a:rPr>
              <a:t>your notebook</a:t>
            </a:r>
          </a:p>
          <a:p>
            <a:pPr marL="514350" indent="-514350">
              <a:buAutoNum type="arabicPeriod"/>
            </a:pPr>
            <a:r>
              <a:rPr lang="en-US" u="sng" dirty="0" smtClean="0">
                <a:solidFill>
                  <a:schemeClr val="tx1"/>
                </a:solidFill>
              </a:rPr>
              <a:t>Open to </a:t>
            </a:r>
            <a:r>
              <a:rPr lang="en-US" b="1" u="sng" dirty="0" smtClean="0">
                <a:solidFill>
                  <a:schemeClr val="tx1"/>
                </a:solidFill>
              </a:rPr>
              <a:t>Creation Phase</a:t>
            </a:r>
            <a:r>
              <a:rPr lang="en-US" dirty="0" smtClean="0">
                <a:solidFill>
                  <a:schemeClr val="tx1"/>
                </a:solidFill>
              </a:rPr>
              <a:t>: </a:t>
            </a:r>
            <a:r>
              <a:rPr lang="en-US" b="1" dirty="0" smtClean="0">
                <a:solidFill>
                  <a:schemeClr val="tx1"/>
                </a:solidFill>
              </a:rPr>
              <a:t>Skills for the Workplace</a:t>
            </a:r>
            <a:r>
              <a:rPr lang="en-US" b="1" dirty="0">
                <a:solidFill>
                  <a:schemeClr val="tx1"/>
                </a:solidFill>
              </a:rPr>
              <a:t> </a:t>
            </a:r>
            <a:endParaRPr lang="en-US" dirty="0" smtClean="0">
              <a:solidFill>
                <a:schemeClr val="tx1"/>
              </a:solidFill>
            </a:endParaRPr>
          </a:p>
          <a:p>
            <a:pPr marL="514350" indent="-514350">
              <a:buAutoNum type="arabicPeriod"/>
            </a:pPr>
            <a:r>
              <a:rPr lang="en-US" b="1" u="sng" dirty="0" smtClean="0">
                <a:solidFill>
                  <a:schemeClr val="tx1"/>
                </a:solidFill>
              </a:rPr>
              <a:t>Wait for your description – Look </a:t>
            </a:r>
            <a:r>
              <a:rPr lang="en-US" b="1" u="sng" smtClean="0">
                <a:solidFill>
                  <a:schemeClr val="tx1"/>
                </a:solidFill>
              </a:rPr>
              <a:t>over feedback</a:t>
            </a:r>
            <a:endParaRPr lang="en-US" b="1" dirty="0" smtClean="0">
              <a:solidFill>
                <a:schemeClr val="tx1"/>
              </a:solidFill>
            </a:endParaRPr>
          </a:p>
          <a:p>
            <a:r>
              <a:rPr lang="en-US" sz="6600" dirty="0" smtClean="0">
                <a:solidFill>
                  <a:schemeClr val="tx1"/>
                </a:solidFill>
              </a:rPr>
              <a:t>DO NOW</a:t>
            </a:r>
          </a:p>
        </p:txBody>
      </p:sp>
    </p:spTree>
    <p:extLst>
      <p:ext uri="{BB962C8B-B14F-4D97-AF65-F5344CB8AC3E}">
        <p14:creationId xmlns:p14="http://schemas.microsoft.com/office/powerpoint/2010/main" val="1930341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I </a:t>
            </a:r>
            <a:r>
              <a:rPr lang="en-US" b="1" dirty="0" smtClean="0"/>
              <a:t>revise</a:t>
            </a:r>
            <a:r>
              <a:rPr lang="en-US" dirty="0" smtClean="0"/>
              <a:t> </a:t>
            </a:r>
            <a:r>
              <a:rPr lang="en-US" u="sng" dirty="0" smtClean="0"/>
              <a:t>in writing </a:t>
            </a:r>
            <a:r>
              <a:rPr lang="en-US" i="1" dirty="0" smtClean="0"/>
              <a:t>a workplace skill or behavior and why it is important using feedback from my teacher</a:t>
            </a:r>
            <a:r>
              <a:rPr lang="en-US" dirty="0" smtClean="0"/>
              <a:t>. </a:t>
            </a:r>
            <a:endParaRPr lang="en-US" dirty="0"/>
          </a:p>
        </p:txBody>
      </p:sp>
    </p:spTree>
    <p:extLst>
      <p:ext uri="{BB962C8B-B14F-4D97-AF65-F5344CB8AC3E}">
        <p14:creationId xmlns:p14="http://schemas.microsoft.com/office/powerpoint/2010/main" val="2806245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lstStyle/>
          <a:p>
            <a:r>
              <a:rPr lang="en-US" dirty="0" smtClean="0"/>
              <a:t>Revising Your Description</a:t>
            </a:r>
            <a:endParaRPr lang="en-US" dirty="0"/>
          </a:p>
        </p:txBody>
      </p:sp>
      <p:sp>
        <p:nvSpPr>
          <p:cNvPr id="3" name="Content Placeholder 2"/>
          <p:cNvSpPr>
            <a:spLocks noGrp="1"/>
          </p:cNvSpPr>
          <p:nvPr>
            <p:ph idx="1"/>
          </p:nvPr>
        </p:nvSpPr>
        <p:spPr/>
        <p:txBody>
          <a:bodyPr/>
          <a:lstStyle/>
          <a:p>
            <a:r>
              <a:rPr lang="en-US" dirty="0" smtClean="0"/>
              <a:t>On your paper, you have feedback about what to revise.</a:t>
            </a:r>
          </a:p>
          <a:p>
            <a:r>
              <a:rPr lang="en-US" dirty="0" smtClean="0"/>
              <a:t>Follow the feedback to rewrite your description</a:t>
            </a:r>
          </a:p>
          <a:p>
            <a:r>
              <a:rPr lang="en-US" dirty="0" smtClean="0"/>
              <a:t>If you have questions, ask me</a:t>
            </a:r>
          </a:p>
          <a:p>
            <a:r>
              <a:rPr lang="en-US" dirty="0" smtClean="0"/>
              <a:t>When you’re finished, get it approved by me, and them you may begin the </a:t>
            </a:r>
            <a:r>
              <a:rPr lang="en-US" b="1" dirty="0" smtClean="0"/>
              <a:t>Planning Phase </a:t>
            </a:r>
            <a:r>
              <a:rPr lang="en-US" dirty="0" smtClean="0"/>
              <a:t>for your poster</a:t>
            </a:r>
            <a:endParaRPr lang="en-US" dirty="0"/>
          </a:p>
        </p:txBody>
      </p:sp>
    </p:spTree>
    <p:extLst>
      <p:ext uri="{BB962C8B-B14F-4D97-AF65-F5344CB8AC3E}">
        <p14:creationId xmlns:p14="http://schemas.microsoft.com/office/powerpoint/2010/main" val="1768225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I describe verbally the most important workplace skills using justification language (because, due to, since). </a:t>
            </a:r>
            <a:endParaRPr lang="en-US" dirty="0"/>
          </a:p>
        </p:txBody>
      </p:sp>
    </p:spTree>
    <p:extLst>
      <p:ext uri="{BB962C8B-B14F-4D97-AF65-F5344CB8AC3E}">
        <p14:creationId xmlns:p14="http://schemas.microsoft.com/office/powerpoint/2010/main" val="3564293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p:txBody>
          <a:bodyPr/>
          <a:lstStyle/>
          <a:p>
            <a:r>
              <a:rPr lang="en-US" dirty="0" smtClean="0"/>
              <a:t>Completed revision</a:t>
            </a:r>
            <a:endParaRPr lang="en-US" dirty="0"/>
          </a:p>
        </p:txBody>
      </p:sp>
    </p:spTree>
    <p:extLst>
      <p:ext uri="{BB962C8B-B14F-4D97-AF65-F5344CB8AC3E}">
        <p14:creationId xmlns:p14="http://schemas.microsoft.com/office/powerpoint/2010/main" val="3187179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0" y="-85477"/>
            <a:ext cx="9144000" cy="7053276"/>
          </a:xfrm>
          <a:prstGeom prst="rect">
            <a:avLst/>
          </a:prstGeom>
        </p:spPr>
      </p:pic>
      <p:sp>
        <p:nvSpPr>
          <p:cNvPr id="2" name="Title 1"/>
          <p:cNvSpPr>
            <a:spLocks noGrp="1"/>
          </p:cNvSpPr>
          <p:nvPr>
            <p:ph type="ctrTitle"/>
          </p:nvPr>
        </p:nvSpPr>
        <p:spPr>
          <a:xfrm>
            <a:off x="685800" y="29402"/>
            <a:ext cx="7772400" cy="1470025"/>
          </a:xfrm>
        </p:spPr>
        <p:txBody>
          <a:bodyPr/>
          <a:lstStyle/>
          <a:p>
            <a:r>
              <a:rPr lang="en-US" dirty="0" smtClean="0"/>
              <a:t>August 29, 2016</a:t>
            </a:r>
            <a:endParaRPr lang="en-US" dirty="0"/>
          </a:p>
        </p:txBody>
      </p:sp>
      <p:sp>
        <p:nvSpPr>
          <p:cNvPr id="3" name="Subtitle 2"/>
          <p:cNvSpPr>
            <a:spLocks noGrp="1"/>
          </p:cNvSpPr>
          <p:nvPr>
            <p:ph type="subTitle" idx="1"/>
          </p:nvPr>
        </p:nvSpPr>
        <p:spPr>
          <a:xfrm>
            <a:off x="0" y="1127667"/>
            <a:ext cx="9144000" cy="5412805"/>
          </a:xfrm>
        </p:spPr>
        <p:txBody>
          <a:bodyPr/>
          <a:lstStyle/>
          <a:p>
            <a:r>
              <a:rPr lang="en-US" sz="4800" u="sng" dirty="0" smtClean="0">
                <a:solidFill>
                  <a:schemeClr val="tx1"/>
                </a:solidFill>
              </a:rPr>
              <a:t>Do Now</a:t>
            </a:r>
          </a:p>
          <a:p>
            <a:pPr marL="514350" indent="-514350">
              <a:buAutoNum type="arabicPeriod"/>
            </a:pPr>
            <a:r>
              <a:rPr lang="en-US" b="1" dirty="0" smtClean="0">
                <a:solidFill>
                  <a:schemeClr val="tx1"/>
                </a:solidFill>
              </a:rPr>
              <a:t>Turn in </a:t>
            </a:r>
            <a:r>
              <a:rPr lang="en-US" b="1" smtClean="0">
                <a:solidFill>
                  <a:schemeClr val="tx1"/>
                </a:solidFill>
              </a:rPr>
              <a:t>your homework</a:t>
            </a:r>
          </a:p>
          <a:p>
            <a:pPr marL="514350" indent="-514350">
              <a:buAutoNum type="arabicPeriod"/>
            </a:pPr>
            <a:r>
              <a:rPr lang="en-US" b="1" dirty="0" smtClean="0">
                <a:solidFill>
                  <a:schemeClr val="tx1"/>
                </a:solidFill>
              </a:rPr>
              <a:t>Take </a:t>
            </a:r>
            <a:r>
              <a:rPr lang="en-US" b="1" dirty="0" smtClean="0">
                <a:solidFill>
                  <a:schemeClr val="tx1"/>
                </a:solidFill>
              </a:rPr>
              <a:t>out </a:t>
            </a:r>
            <a:r>
              <a:rPr lang="en-US" b="1" dirty="0">
                <a:solidFill>
                  <a:schemeClr val="tx1"/>
                </a:solidFill>
              </a:rPr>
              <a:t> </a:t>
            </a:r>
            <a:r>
              <a:rPr lang="en-US" dirty="0" smtClean="0">
                <a:solidFill>
                  <a:schemeClr val="tx1"/>
                </a:solidFill>
              </a:rPr>
              <a:t>your notebook/writing</a:t>
            </a:r>
          </a:p>
          <a:p>
            <a:pPr marL="514350" indent="-514350">
              <a:buAutoNum type="arabicPeriod"/>
            </a:pPr>
            <a:r>
              <a:rPr lang="en-US" b="1" dirty="0" smtClean="0">
                <a:solidFill>
                  <a:schemeClr val="tx1"/>
                </a:solidFill>
              </a:rPr>
              <a:t>Begin working </a:t>
            </a:r>
            <a:r>
              <a:rPr lang="en-US" dirty="0" smtClean="0">
                <a:solidFill>
                  <a:schemeClr val="tx1"/>
                </a:solidFill>
              </a:rPr>
              <a:t>to create your Workplace Skills Poster</a:t>
            </a:r>
            <a:endParaRPr lang="en-US" b="1" dirty="0" smtClean="0">
              <a:solidFill>
                <a:schemeClr val="tx1"/>
              </a:solidFill>
            </a:endParaRPr>
          </a:p>
          <a:p>
            <a:r>
              <a:rPr lang="en-US" sz="6600" dirty="0" smtClean="0">
                <a:solidFill>
                  <a:schemeClr val="tx1"/>
                </a:solidFill>
              </a:rPr>
              <a:t>DO NOW</a:t>
            </a:r>
          </a:p>
        </p:txBody>
      </p:sp>
    </p:spTree>
    <p:extLst>
      <p:ext uri="{BB962C8B-B14F-4D97-AF65-F5344CB8AC3E}">
        <p14:creationId xmlns:p14="http://schemas.microsoft.com/office/powerpoint/2010/main" val="224819095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3">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lstStyle/>
          <a:p>
            <a:r>
              <a:rPr lang="en-US" dirty="0" smtClean="0"/>
              <a:t>Today’s Objective</a:t>
            </a:r>
            <a:endParaRPr lang="en-US" dirty="0"/>
          </a:p>
        </p:txBody>
      </p:sp>
      <p:sp>
        <p:nvSpPr>
          <p:cNvPr id="3" name="Content Placeholder 2"/>
          <p:cNvSpPr>
            <a:spLocks noGrp="1"/>
          </p:cNvSpPr>
          <p:nvPr>
            <p:ph idx="1"/>
          </p:nvPr>
        </p:nvSpPr>
        <p:spPr>
          <a:xfrm>
            <a:off x="457200" y="1284297"/>
            <a:ext cx="8229600" cy="5108325"/>
          </a:xfrm>
        </p:spPr>
        <p:txBody>
          <a:bodyPr>
            <a:normAutofit lnSpcReduction="10000"/>
          </a:bodyPr>
          <a:lstStyle/>
          <a:p>
            <a:r>
              <a:rPr lang="en-US" dirty="0" smtClean="0"/>
              <a:t>I </a:t>
            </a:r>
            <a:r>
              <a:rPr lang="en-US" b="1" dirty="0" smtClean="0"/>
              <a:t>evaluate and explain </a:t>
            </a:r>
            <a:r>
              <a:rPr lang="en-US" u="sng" dirty="0" smtClean="0"/>
              <a:t>verbally </a:t>
            </a:r>
            <a:r>
              <a:rPr lang="en-US" dirty="0" smtClean="0"/>
              <a:t>my assessment of my poster </a:t>
            </a:r>
            <a:r>
              <a:rPr lang="en-US" i="1" dirty="0" smtClean="0"/>
              <a:t>using language from the art rubric </a:t>
            </a:r>
            <a:r>
              <a:rPr lang="en-US" dirty="0" smtClean="0"/>
              <a:t>(craftsmanship, </a:t>
            </a:r>
            <a:r>
              <a:rPr lang="en-US" dirty="0" err="1" smtClean="0"/>
              <a:t>duende</a:t>
            </a:r>
            <a:r>
              <a:rPr lang="en-US" dirty="0" smtClean="0"/>
              <a:t>/creativity, design layout, unity)</a:t>
            </a:r>
          </a:p>
          <a:p>
            <a:r>
              <a:rPr lang="en-US" dirty="0" smtClean="0"/>
              <a:t>Complete your poster</a:t>
            </a:r>
          </a:p>
          <a:p>
            <a:r>
              <a:rPr lang="en-US" dirty="0" smtClean="0"/>
              <a:t>Evaluate your poster using the art rubric</a:t>
            </a:r>
          </a:p>
          <a:p>
            <a:r>
              <a:rPr lang="en-US" b="1" dirty="0" smtClean="0"/>
              <a:t>Exit Ticket</a:t>
            </a:r>
            <a:r>
              <a:rPr lang="en-US" dirty="0" smtClean="0"/>
              <a:t>: Completed poster/Graded art </a:t>
            </a:r>
            <a:r>
              <a:rPr lang="en-US" dirty="0" smtClean="0"/>
              <a:t>rubric (Design Element: Layout; Design Principle: Unity)</a:t>
            </a:r>
            <a:endParaRPr lang="en-US" dirty="0" smtClean="0"/>
          </a:p>
          <a:p>
            <a:r>
              <a:rPr lang="en-US" b="1" u="sng" dirty="0" smtClean="0"/>
              <a:t>Today’s Workplace Skill: Time Management</a:t>
            </a:r>
            <a:endParaRPr lang="en-US" b="1" u="sng" dirty="0"/>
          </a:p>
        </p:txBody>
      </p:sp>
    </p:spTree>
    <p:extLst>
      <p:ext uri="{BB962C8B-B14F-4D97-AF65-F5344CB8AC3E}">
        <p14:creationId xmlns:p14="http://schemas.microsoft.com/office/powerpoint/2010/main" val="42259722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lstStyle/>
          <a:p>
            <a:r>
              <a:rPr lang="en-US" dirty="0" smtClean="0"/>
              <a:t>Introduction - </a:t>
            </a:r>
            <a:r>
              <a:rPr lang="en-US" b="1" dirty="0" smtClean="0"/>
              <a:t>Investigating</a:t>
            </a:r>
            <a:endParaRPr lang="en-US" b="1" dirty="0"/>
          </a:p>
        </p:txBody>
      </p:sp>
      <p:sp>
        <p:nvSpPr>
          <p:cNvPr id="3" name="Content Placeholder 2"/>
          <p:cNvSpPr>
            <a:spLocks noGrp="1"/>
          </p:cNvSpPr>
          <p:nvPr>
            <p:ph idx="1"/>
          </p:nvPr>
        </p:nvSpPr>
        <p:spPr/>
        <p:txBody>
          <a:bodyPr/>
          <a:lstStyle/>
          <a:p>
            <a:r>
              <a:rPr lang="en-US" dirty="0" smtClean="0"/>
              <a:t>What do you think Career and Technical Education (CTE) is all about? Why do you think that?</a:t>
            </a:r>
          </a:p>
          <a:p>
            <a:r>
              <a:rPr lang="en-US" dirty="0" smtClean="0"/>
              <a:t>Why do you think Career and Technical Education is important? </a:t>
            </a:r>
            <a:endParaRPr lang="en-US" dirty="0"/>
          </a:p>
        </p:txBody>
      </p:sp>
    </p:spTree>
    <p:extLst>
      <p:ext uri="{BB962C8B-B14F-4D97-AF65-F5344CB8AC3E}">
        <p14:creationId xmlns:p14="http://schemas.microsoft.com/office/powerpoint/2010/main" val="15322451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normAutofit fontScale="90000"/>
          </a:bodyPr>
          <a:lstStyle/>
          <a:p>
            <a:r>
              <a:rPr lang="en-US" dirty="0" smtClean="0"/>
              <a:t>Workplace Behaviors and Skills </a:t>
            </a:r>
            <a:r>
              <a:rPr lang="en-US" b="1" dirty="0" smtClean="0"/>
              <a:t>Investigating</a:t>
            </a:r>
            <a:endParaRPr lang="en-US" b="1" dirty="0"/>
          </a:p>
        </p:txBody>
      </p:sp>
      <p:sp>
        <p:nvSpPr>
          <p:cNvPr id="3" name="Content Placeholder 2"/>
          <p:cNvSpPr>
            <a:spLocks noGrp="1"/>
          </p:cNvSpPr>
          <p:nvPr>
            <p:ph idx="1"/>
          </p:nvPr>
        </p:nvSpPr>
        <p:spPr/>
        <p:txBody>
          <a:bodyPr/>
          <a:lstStyle/>
          <a:p>
            <a:r>
              <a:rPr lang="en-US" dirty="0" smtClean="0"/>
              <a:t>What do you think is the most important workplace behavior and/or skill? Why? TPS (Make List) </a:t>
            </a:r>
          </a:p>
          <a:p>
            <a:r>
              <a:rPr lang="en-US" dirty="0" smtClean="0"/>
              <a:t>Professionalism</a:t>
            </a:r>
          </a:p>
          <a:p>
            <a:r>
              <a:rPr lang="en-US" dirty="0" smtClean="0"/>
              <a:t>Collaboration (Teamwork)</a:t>
            </a:r>
          </a:p>
          <a:p>
            <a:r>
              <a:rPr lang="en-US" dirty="0" smtClean="0"/>
              <a:t>Organization/Time Management</a:t>
            </a:r>
          </a:p>
          <a:p>
            <a:r>
              <a:rPr lang="en-US" dirty="0" smtClean="0"/>
              <a:t>Communication</a:t>
            </a:r>
          </a:p>
          <a:p>
            <a:r>
              <a:rPr lang="en-US" dirty="0" smtClean="0"/>
              <a:t>Leadership</a:t>
            </a:r>
          </a:p>
          <a:p>
            <a:endParaRPr lang="en-US" dirty="0"/>
          </a:p>
        </p:txBody>
      </p:sp>
    </p:spTree>
    <p:extLst>
      <p:ext uri="{BB962C8B-B14F-4D97-AF65-F5344CB8AC3E}">
        <p14:creationId xmlns:p14="http://schemas.microsoft.com/office/powerpoint/2010/main" val="7721620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normAutofit fontScale="90000"/>
          </a:bodyPr>
          <a:lstStyle/>
          <a:p>
            <a:r>
              <a:rPr lang="en-US" dirty="0" smtClean="0"/>
              <a:t>Workplace Culture and Code Switching </a:t>
            </a:r>
            <a:r>
              <a:rPr lang="en-US" b="1" dirty="0" smtClean="0"/>
              <a:t>Investigating </a:t>
            </a:r>
            <a:endParaRPr lang="en-US" b="1" dirty="0"/>
          </a:p>
        </p:txBody>
      </p:sp>
      <p:sp>
        <p:nvSpPr>
          <p:cNvPr id="3" name="Content Placeholder 2"/>
          <p:cNvSpPr>
            <a:spLocks noGrp="1"/>
          </p:cNvSpPr>
          <p:nvPr>
            <p:ph idx="1"/>
          </p:nvPr>
        </p:nvSpPr>
        <p:spPr>
          <a:xfrm>
            <a:off x="457200" y="1234499"/>
            <a:ext cx="8229600" cy="5365323"/>
          </a:xfrm>
        </p:spPr>
        <p:txBody>
          <a:bodyPr/>
          <a:lstStyle/>
          <a:p>
            <a:r>
              <a:rPr lang="en-US" u="sng" dirty="0" smtClean="0"/>
              <a:t>What is culture? </a:t>
            </a:r>
          </a:p>
          <a:p>
            <a:r>
              <a:rPr lang="en-US" dirty="0" smtClean="0"/>
              <a:t>“Who we are” </a:t>
            </a:r>
          </a:p>
          <a:p>
            <a:r>
              <a:rPr lang="en-US" u="sng" dirty="0" smtClean="0"/>
              <a:t>What are ethics? </a:t>
            </a:r>
          </a:p>
          <a:p>
            <a:r>
              <a:rPr lang="en-US" dirty="0" smtClean="0"/>
              <a:t>The customs, behaviors, and norms that a culture values</a:t>
            </a:r>
          </a:p>
          <a:p>
            <a:r>
              <a:rPr lang="en-US" u="sng" dirty="0" smtClean="0"/>
              <a:t>What is “code switching”?</a:t>
            </a:r>
          </a:p>
          <a:p>
            <a:r>
              <a:rPr lang="en-US" dirty="0" smtClean="0"/>
              <a:t>The ability to move through different cultural settings without disrupting cultural ethics</a:t>
            </a:r>
          </a:p>
          <a:p>
            <a:r>
              <a:rPr lang="en-US" dirty="0" smtClean="0"/>
              <a:t>What are some examples of </a:t>
            </a:r>
            <a:r>
              <a:rPr lang="en-US" b="1" dirty="0" smtClean="0"/>
              <a:t>code switching</a:t>
            </a:r>
            <a:r>
              <a:rPr lang="en-US" dirty="0" smtClean="0"/>
              <a:t>?</a:t>
            </a:r>
          </a:p>
          <a:p>
            <a:endParaRPr lang="en-US" dirty="0"/>
          </a:p>
        </p:txBody>
      </p:sp>
    </p:spTree>
    <p:extLst>
      <p:ext uri="{BB962C8B-B14F-4D97-AF65-F5344CB8AC3E}">
        <p14:creationId xmlns:p14="http://schemas.microsoft.com/office/powerpoint/2010/main" val="4088241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normAutofit fontScale="90000"/>
          </a:bodyPr>
          <a:lstStyle/>
          <a:p>
            <a:r>
              <a:rPr lang="en-US" dirty="0" smtClean="0"/>
              <a:t>Workplace Culture and Code Switching </a:t>
            </a:r>
            <a:r>
              <a:rPr lang="en-US" b="1" dirty="0" smtClean="0"/>
              <a:t>Planning/Designing</a:t>
            </a:r>
            <a:endParaRPr lang="en-US" b="1" dirty="0"/>
          </a:p>
        </p:txBody>
      </p:sp>
      <p:sp>
        <p:nvSpPr>
          <p:cNvPr id="3" name="Content Placeholder 2"/>
          <p:cNvSpPr>
            <a:spLocks noGrp="1"/>
          </p:cNvSpPr>
          <p:nvPr>
            <p:ph idx="1"/>
          </p:nvPr>
        </p:nvSpPr>
        <p:spPr>
          <a:xfrm>
            <a:off x="457200" y="1417638"/>
            <a:ext cx="8229600" cy="5182184"/>
          </a:xfrm>
        </p:spPr>
        <p:txBody>
          <a:bodyPr>
            <a:normAutofit fontScale="92500" lnSpcReduction="20000"/>
          </a:bodyPr>
          <a:lstStyle/>
          <a:p>
            <a:r>
              <a:rPr lang="en-US" dirty="0" smtClean="0"/>
              <a:t>Select one workplace behavior or skill category and design a poster that highlights that behavior or skill</a:t>
            </a:r>
          </a:p>
          <a:p>
            <a:r>
              <a:rPr lang="en-US" u="sng" dirty="0" smtClean="0"/>
              <a:t>Your design must include</a:t>
            </a:r>
            <a:r>
              <a:rPr lang="en-US" dirty="0" smtClean="0"/>
              <a:t>: </a:t>
            </a:r>
          </a:p>
          <a:p>
            <a:pPr lvl="1"/>
            <a:r>
              <a:rPr lang="en-US" dirty="0" smtClean="0"/>
              <a:t>1. The behavior or skill</a:t>
            </a:r>
          </a:p>
          <a:p>
            <a:pPr lvl="1"/>
            <a:r>
              <a:rPr lang="en-US" dirty="0" smtClean="0"/>
              <a:t>2. A description of the behavior or skill</a:t>
            </a:r>
          </a:p>
          <a:p>
            <a:pPr lvl="1"/>
            <a:r>
              <a:rPr lang="en-US" dirty="0" smtClean="0"/>
              <a:t>3. Graphic representation of the skill in action</a:t>
            </a:r>
          </a:p>
          <a:p>
            <a:r>
              <a:rPr lang="en-US" dirty="0" smtClean="0"/>
              <a:t>Your design must conform to good design techniques – For example: text/image sizing, text/image location, aesthetically pleasing layout, proper use of </a:t>
            </a:r>
            <a:r>
              <a:rPr lang="en-US" i="1" dirty="0" smtClean="0"/>
              <a:t>principles and elements of design</a:t>
            </a:r>
          </a:p>
          <a:p>
            <a:r>
              <a:rPr lang="en-US" dirty="0" smtClean="0"/>
              <a:t>5 minutes - GO</a:t>
            </a:r>
          </a:p>
          <a:p>
            <a:endParaRPr lang="en-US" dirty="0"/>
          </a:p>
        </p:txBody>
      </p:sp>
    </p:spTree>
    <p:extLst>
      <p:ext uri="{BB962C8B-B14F-4D97-AF65-F5344CB8AC3E}">
        <p14:creationId xmlns:p14="http://schemas.microsoft.com/office/powerpoint/2010/main" val="15225787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normAutofit fontScale="90000"/>
          </a:bodyPr>
          <a:lstStyle/>
          <a:p>
            <a:r>
              <a:rPr lang="en-US" dirty="0" smtClean="0"/>
              <a:t>Workplace Culture and Code Switching </a:t>
            </a:r>
            <a:r>
              <a:rPr lang="en-US" b="1" dirty="0" smtClean="0"/>
              <a:t>Evaluating</a:t>
            </a:r>
            <a:endParaRPr lang="en-US" b="1" dirty="0"/>
          </a:p>
        </p:txBody>
      </p:sp>
      <p:sp>
        <p:nvSpPr>
          <p:cNvPr id="3" name="Content Placeholder 2"/>
          <p:cNvSpPr>
            <a:spLocks noGrp="1"/>
          </p:cNvSpPr>
          <p:nvPr>
            <p:ph idx="1"/>
          </p:nvPr>
        </p:nvSpPr>
        <p:spPr>
          <a:xfrm>
            <a:off x="457200" y="1417638"/>
            <a:ext cx="8229600" cy="5182184"/>
          </a:xfrm>
        </p:spPr>
        <p:txBody>
          <a:bodyPr>
            <a:normAutofit/>
          </a:bodyPr>
          <a:lstStyle/>
          <a:p>
            <a:r>
              <a:rPr lang="en-US" dirty="0" smtClean="0"/>
              <a:t>Does your design have all 3 elements? </a:t>
            </a:r>
          </a:p>
          <a:p>
            <a:r>
              <a:rPr lang="en-US" dirty="0" smtClean="0"/>
              <a:t>Does your design conform to good design techniques? </a:t>
            </a:r>
          </a:p>
          <a:p>
            <a:r>
              <a:rPr lang="en-US" dirty="0" smtClean="0"/>
              <a:t>Discuss with a partner </a:t>
            </a:r>
          </a:p>
          <a:p>
            <a:r>
              <a:rPr lang="en-US" dirty="0" smtClean="0"/>
              <a:t>Give two pieces of feedback</a:t>
            </a:r>
          </a:p>
          <a:p>
            <a:pPr lvl="1"/>
            <a:r>
              <a:rPr lang="en-US" dirty="0" smtClean="0"/>
              <a:t>1. What do you like about the layout? Why?</a:t>
            </a:r>
          </a:p>
          <a:p>
            <a:pPr lvl="1"/>
            <a:r>
              <a:rPr lang="en-US" dirty="0" smtClean="0"/>
              <a:t>2. What would you change? Why?</a:t>
            </a:r>
          </a:p>
          <a:p>
            <a:r>
              <a:rPr lang="en-US" dirty="0" smtClean="0"/>
              <a:t>5 Minutes</a:t>
            </a:r>
          </a:p>
          <a:p>
            <a:r>
              <a:rPr lang="en-US" dirty="0" smtClean="0"/>
              <a:t>Make notes and adjust the design (2 minutes)</a:t>
            </a:r>
          </a:p>
          <a:p>
            <a:endParaRPr lang="en-US" dirty="0"/>
          </a:p>
        </p:txBody>
      </p:sp>
    </p:spTree>
    <p:extLst>
      <p:ext uri="{BB962C8B-B14F-4D97-AF65-F5344CB8AC3E}">
        <p14:creationId xmlns:p14="http://schemas.microsoft.com/office/powerpoint/2010/main" val="625567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1" y="-22954"/>
            <a:ext cx="9144001" cy="6880953"/>
          </a:xfrm>
          <a:prstGeom prst="rect">
            <a:avLst/>
          </a:prstGeom>
        </p:spPr>
      </p:pic>
      <p:sp>
        <p:nvSpPr>
          <p:cNvPr id="2" name="Title 1"/>
          <p:cNvSpPr>
            <a:spLocks noGrp="1"/>
          </p:cNvSpPr>
          <p:nvPr>
            <p:ph type="title"/>
          </p:nvPr>
        </p:nvSpPr>
        <p:spPr/>
        <p:txBody>
          <a:bodyPr>
            <a:normAutofit fontScale="90000"/>
          </a:bodyPr>
          <a:lstStyle/>
          <a:p>
            <a:r>
              <a:rPr lang="en-US" dirty="0" smtClean="0"/>
              <a:t>Workplace Culture and Code Switching </a:t>
            </a:r>
            <a:r>
              <a:rPr lang="en-US" b="1" dirty="0" smtClean="0"/>
              <a:t>Evaluating</a:t>
            </a:r>
            <a:endParaRPr lang="en-US" b="1" dirty="0"/>
          </a:p>
        </p:txBody>
      </p:sp>
      <p:sp>
        <p:nvSpPr>
          <p:cNvPr id="3" name="Content Placeholder 2"/>
          <p:cNvSpPr>
            <a:spLocks noGrp="1"/>
          </p:cNvSpPr>
          <p:nvPr>
            <p:ph idx="1"/>
          </p:nvPr>
        </p:nvSpPr>
        <p:spPr>
          <a:xfrm>
            <a:off x="457200" y="1417638"/>
            <a:ext cx="8229600" cy="5182184"/>
          </a:xfrm>
        </p:spPr>
        <p:txBody>
          <a:bodyPr>
            <a:normAutofit/>
          </a:bodyPr>
          <a:lstStyle/>
          <a:p>
            <a:r>
              <a:rPr lang="en-US" dirty="0" smtClean="0"/>
              <a:t>One the back of your design explain one thing you changed about your design and why?</a:t>
            </a:r>
          </a:p>
          <a:p>
            <a:pPr lvl="0"/>
            <a:r>
              <a:rPr lang="en-US" dirty="0" smtClean="0"/>
              <a:t>You </a:t>
            </a:r>
            <a:r>
              <a:rPr lang="en-US" dirty="0"/>
              <a:t>must reference one or more principles/elements of design</a:t>
            </a:r>
          </a:p>
          <a:p>
            <a:pPr lvl="0"/>
            <a:r>
              <a:rPr lang="en-US" dirty="0"/>
              <a:t>Example: I increased the text size to better </a:t>
            </a:r>
            <a:r>
              <a:rPr lang="en-US" b="1" i="1" dirty="0"/>
              <a:t>emphasize</a:t>
            </a:r>
            <a:r>
              <a:rPr lang="en-US" dirty="0"/>
              <a:t> the word because...</a:t>
            </a:r>
          </a:p>
          <a:p>
            <a:pPr lvl="0"/>
            <a:r>
              <a:rPr lang="en-US" dirty="0"/>
              <a:t>(lines thicker, use value, create depth, create better balance, create movement, </a:t>
            </a:r>
            <a:r>
              <a:rPr lang="en-US" dirty="0" err="1"/>
              <a:t>etc</a:t>
            </a:r>
            <a:r>
              <a:rPr lang="is-IS" dirty="0"/>
              <a:t>…) </a:t>
            </a:r>
            <a:endParaRPr lang="en-US" dirty="0"/>
          </a:p>
          <a:p>
            <a:endParaRPr lang="en-US" dirty="0"/>
          </a:p>
        </p:txBody>
      </p:sp>
    </p:spTree>
    <p:extLst>
      <p:ext uri="{BB962C8B-B14F-4D97-AF65-F5344CB8AC3E}">
        <p14:creationId xmlns:p14="http://schemas.microsoft.com/office/powerpoint/2010/main" val="23055336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r-arts-integration-620x349-01.jpg"/>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0" y="-85477"/>
            <a:ext cx="9144000" cy="7053276"/>
          </a:xfrm>
          <a:prstGeom prst="rect">
            <a:avLst/>
          </a:prstGeom>
        </p:spPr>
      </p:pic>
      <p:sp>
        <p:nvSpPr>
          <p:cNvPr id="2" name="Title 1"/>
          <p:cNvSpPr>
            <a:spLocks noGrp="1"/>
          </p:cNvSpPr>
          <p:nvPr>
            <p:ph type="ctrTitle"/>
          </p:nvPr>
        </p:nvSpPr>
        <p:spPr>
          <a:xfrm>
            <a:off x="685800" y="29402"/>
            <a:ext cx="7772400" cy="1470025"/>
          </a:xfrm>
        </p:spPr>
        <p:txBody>
          <a:bodyPr/>
          <a:lstStyle/>
          <a:p>
            <a:r>
              <a:rPr lang="en-US" dirty="0" smtClean="0"/>
              <a:t>August 24, 2016</a:t>
            </a:r>
            <a:endParaRPr lang="en-US" dirty="0"/>
          </a:p>
        </p:txBody>
      </p:sp>
      <p:sp>
        <p:nvSpPr>
          <p:cNvPr id="3" name="Subtitle 2"/>
          <p:cNvSpPr>
            <a:spLocks noGrp="1"/>
          </p:cNvSpPr>
          <p:nvPr>
            <p:ph type="subTitle" idx="1"/>
          </p:nvPr>
        </p:nvSpPr>
        <p:spPr>
          <a:xfrm>
            <a:off x="0" y="1127667"/>
            <a:ext cx="9144000" cy="5412805"/>
          </a:xfrm>
        </p:spPr>
        <p:txBody>
          <a:bodyPr/>
          <a:lstStyle/>
          <a:p>
            <a:r>
              <a:rPr lang="en-US" sz="4800" u="sng" dirty="0" smtClean="0">
                <a:solidFill>
                  <a:schemeClr val="tx1"/>
                </a:solidFill>
              </a:rPr>
              <a:t>Do Now</a:t>
            </a:r>
          </a:p>
          <a:p>
            <a:pPr marL="514350" indent="-514350">
              <a:buAutoNum type="arabicPeriod"/>
            </a:pPr>
            <a:r>
              <a:rPr lang="en-US" u="sng" dirty="0" smtClean="0">
                <a:solidFill>
                  <a:schemeClr val="tx1"/>
                </a:solidFill>
              </a:rPr>
              <a:t>Take out </a:t>
            </a:r>
            <a:r>
              <a:rPr lang="en-US" dirty="0">
                <a:solidFill>
                  <a:schemeClr val="tx1"/>
                </a:solidFill>
              </a:rPr>
              <a:t> </a:t>
            </a:r>
            <a:r>
              <a:rPr lang="en-US" dirty="0" smtClean="0">
                <a:solidFill>
                  <a:schemeClr val="tx1"/>
                </a:solidFill>
              </a:rPr>
              <a:t>your notebook</a:t>
            </a:r>
          </a:p>
          <a:p>
            <a:pPr marL="514350" indent="-514350">
              <a:buAutoNum type="arabicPeriod"/>
            </a:pPr>
            <a:r>
              <a:rPr lang="en-US" u="sng" dirty="0" smtClean="0">
                <a:solidFill>
                  <a:schemeClr val="tx1"/>
                </a:solidFill>
              </a:rPr>
              <a:t>Title</a:t>
            </a:r>
            <a:r>
              <a:rPr lang="en-US" dirty="0" smtClean="0">
                <a:solidFill>
                  <a:schemeClr val="tx1"/>
                </a:solidFill>
              </a:rPr>
              <a:t> the paper </a:t>
            </a:r>
            <a:r>
              <a:rPr lang="en-US" b="1" u="sng" dirty="0" smtClean="0">
                <a:solidFill>
                  <a:schemeClr val="tx1"/>
                </a:solidFill>
              </a:rPr>
              <a:t>Creation Phase</a:t>
            </a:r>
            <a:r>
              <a:rPr lang="en-US" dirty="0" smtClean="0">
                <a:solidFill>
                  <a:schemeClr val="tx1"/>
                </a:solidFill>
              </a:rPr>
              <a:t>: </a:t>
            </a:r>
            <a:r>
              <a:rPr lang="en-US" b="1" dirty="0" smtClean="0">
                <a:solidFill>
                  <a:schemeClr val="tx1"/>
                </a:solidFill>
              </a:rPr>
              <a:t>Skills for the Workplace</a:t>
            </a:r>
            <a:r>
              <a:rPr lang="en-US" b="1" dirty="0">
                <a:solidFill>
                  <a:schemeClr val="tx1"/>
                </a:solidFill>
              </a:rPr>
              <a:t> </a:t>
            </a:r>
            <a:endParaRPr lang="en-US" dirty="0" smtClean="0">
              <a:solidFill>
                <a:schemeClr val="tx1"/>
              </a:solidFill>
            </a:endParaRPr>
          </a:p>
          <a:p>
            <a:pPr marL="514350" indent="-514350">
              <a:buAutoNum type="arabicPeriod"/>
            </a:pPr>
            <a:r>
              <a:rPr lang="en-US" b="1" u="sng" dirty="0" smtClean="0">
                <a:solidFill>
                  <a:schemeClr val="tx1"/>
                </a:solidFill>
              </a:rPr>
              <a:t>Use the list </a:t>
            </a:r>
            <a:r>
              <a:rPr lang="en-US" dirty="0" smtClean="0">
                <a:solidFill>
                  <a:schemeClr val="tx1"/>
                </a:solidFill>
              </a:rPr>
              <a:t>on the back board or the poster on the back board to select a work place skill to highlight - </a:t>
            </a:r>
            <a:r>
              <a:rPr lang="en-US" b="1" dirty="0" smtClean="0">
                <a:solidFill>
                  <a:schemeClr val="tx1"/>
                </a:solidFill>
              </a:rPr>
              <a:t>No one will do “ON TIME” </a:t>
            </a:r>
          </a:p>
          <a:p>
            <a:r>
              <a:rPr lang="en-US" sz="6600" dirty="0" smtClean="0">
                <a:solidFill>
                  <a:schemeClr val="tx1"/>
                </a:solidFill>
              </a:rPr>
              <a:t>DO NOW</a:t>
            </a:r>
          </a:p>
        </p:txBody>
      </p:sp>
    </p:spTree>
    <p:extLst>
      <p:ext uri="{BB962C8B-B14F-4D97-AF65-F5344CB8AC3E}">
        <p14:creationId xmlns:p14="http://schemas.microsoft.com/office/powerpoint/2010/main" val="1968394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166</TotalTime>
  <Words>930</Words>
  <Application>Microsoft Macintosh PowerPoint</Application>
  <PresentationFormat>On-screen Show (4:3)</PresentationFormat>
  <Paragraphs>110</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August 22, 2016</vt:lpstr>
      <vt:lpstr>Today’s Agenda</vt:lpstr>
      <vt:lpstr>Introduction - Investigating</vt:lpstr>
      <vt:lpstr>Workplace Behaviors and Skills Investigating</vt:lpstr>
      <vt:lpstr>Workplace Culture and Code Switching Investigating </vt:lpstr>
      <vt:lpstr>Workplace Culture and Code Switching Planning/Designing</vt:lpstr>
      <vt:lpstr>Workplace Culture and Code Switching Evaluating</vt:lpstr>
      <vt:lpstr>Workplace Culture and Code Switching Evaluating</vt:lpstr>
      <vt:lpstr>August 24, 2016</vt:lpstr>
      <vt:lpstr>Today’s Agenda</vt:lpstr>
      <vt:lpstr>Workplace Culture and Code Switching  Investigation/Evaluating</vt:lpstr>
      <vt:lpstr>Workplace Culture (skills/behaviors) Poster  Planning</vt:lpstr>
      <vt:lpstr>Workplace Culture (skills/behaviors) Poster  Creating</vt:lpstr>
      <vt:lpstr>Workplace Culture and Code Switching  Creating</vt:lpstr>
      <vt:lpstr>Workplace Culture and Code Switching  Creating</vt:lpstr>
      <vt:lpstr>Workplace Culture and Code Switching  Evaluating</vt:lpstr>
      <vt:lpstr>August 26, 2016</vt:lpstr>
      <vt:lpstr>Today’s Agenda</vt:lpstr>
      <vt:lpstr>Revising Your Description</vt:lpstr>
      <vt:lpstr>Exit Ticket</vt:lpstr>
      <vt:lpstr>August 29, 2016</vt:lpstr>
      <vt:lpstr>Today’s Objective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22, 2016</dc:title>
  <dc:creator>Anthony Abel-Pype</dc:creator>
  <cp:lastModifiedBy>Anthony Abel-Pype</cp:lastModifiedBy>
  <cp:revision>18</cp:revision>
  <dcterms:created xsi:type="dcterms:W3CDTF">2016-08-20T15:29:31Z</dcterms:created>
  <dcterms:modified xsi:type="dcterms:W3CDTF">2016-08-29T21:09:38Z</dcterms:modified>
</cp:coreProperties>
</file>