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4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7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8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7088-6A30-9C4E-9FB3-DC3A0EB97E71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AB22-E9C0-084A-956B-9CF209B9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8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7088-6A30-9C4E-9FB3-DC3A0EB97E71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AB22-E9C0-084A-956B-9CF209B9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1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7088-6A30-9C4E-9FB3-DC3A0EB97E71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AB22-E9C0-084A-956B-9CF209B9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7088-6A30-9C4E-9FB3-DC3A0EB97E71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AB22-E9C0-084A-956B-9CF209B9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7088-6A30-9C4E-9FB3-DC3A0EB97E71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AB22-E9C0-084A-956B-9CF209B9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7088-6A30-9C4E-9FB3-DC3A0EB97E71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AB22-E9C0-084A-956B-9CF209B9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7088-6A30-9C4E-9FB3-DC3A0EB97E71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AB22-E9C0-084A-956B-9CF209B9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4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7088-6A30-9C4E-9FB3-DC3A0EB97E71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AB22-E9C0-084A-956B-9CF209B9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9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7088-6A30-9C4E-9FB3-DC3A0EB97E71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AB22-E9C0-084A-956B-9CF209B9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7088-6A30-9C4E-9FB3-DC3A0EB97E71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AB22-E9C0-084A-956B-9CF209B9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2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7088-6A30-9C4E-9FB3-DC3A0EB97E71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DAB22-E9C0-084A-956B-9CF209B9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0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C7088-6A30-9C4E-9FB3-DC3A0EB97E71}" type="datetimeFigureOut">
              <a:rPr lang="en-US" smtClean="0"/>
              <a:t>10/23/16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DAB22-E9C0-084A-956B-9CF209B90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02"/>
            <a:ext cx="7772400" cy="1470025"/>
          </a:xfrm>
        </p:spPr>
        <p:txBody>
          <a:bodyPr/>
          <a:lstStyle/>
          <a:p>
            <a:r>
              <a:rPr lang="en-US" dirty="0" smtClean="0"/>
              <a:t>September 28,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7667"/>
            <a:ext cx="9144000" cy="5412805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Do Now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Take out </a:t>
            </a:r>
            <a:r>
              <a:rPr lang="en-US" dirty="0" smtClean="0">
                <a:solidFill>
                  <a:schemeClr val="tx1"/>
                </a:solidFill>
              </a:rPr>
              <a:t>your notebook 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Title the page</a:t>
            </a:r>
            <a:r>
              <a:rPr lang="en-US" dirty="0" smtClean="0">
                <a:solidFill>
                  <a:schemeClr val="tx1"/>
                </a:solidFill>
              </a:rPr>
              <a:t>: Unit 2: Intro to Creative Careers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3. </a:t>
            </a:r>
            <a:r>
              <a:rPr lang="en-US" b="1" u="sng" dirty="0" smtClean="0">
                <a:solidFill>
                  <a:schemeClr val="tx1"/>
                </a:solidFill>
              </a:rPr>
              <a:t>Answer this question:</a:t>
            </a:r>
            <a:r>
              <a:rPr lang="en-US" dirty="0" smtClean="0">
                <a:solidFill>
                  <a:schemeClr val="tx1"/>
                </a:solidFill>
              </a:rPr>
              <a:t> What do you think it means to have a “creative career”?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b="1" u="sng" dirty="0" smtClean="0">
                <a:solidFill>
                  <a:schemeClr val="tx1"/>
                </a:solidFill>
              </a:rPr>
              <a:t>Share your response </a:t>
            </a:r>
            <a:r>
              <a:rPr lang="en-US" dirty="0" smtClean="0">
                <a:solidFill>
                  <a:schemeClr val="tx1"/>
                </a:solidFill>
              </a:rPr>
              <a:t>with a partner</a:t>
            </a:r>
          </a:p>
          <a:p>
            <a:r>
              <a:rPr lang="en-US" sz="6600" dirty="0" smtClean="0">
                <a:solidFill>
                  <a:schemeClr val="tx1"/>
                </a:solidFill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137686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Big Idea</a:t>
            </a:r>
            <a:r>
              <a:rPr lang="en-US" dirty="0"/>
              <a:t>: Direction</a:t>
            </a:r>
          </a:p>
          <a:p>
            <a:r>
              <a:rPr lang="en-US" b="1" u="sng" dirty="0"/>
              <a:t>Essential Question</a:t>
            </a:r>
            <a:r>
              <a:rPr lang="en-US" dirty="0"/>
              <a:t>: How do I get a creative career?</a:t>
            </a:r>
          </a:p>
          <a:p>
            <a:r>
              <a:rPr lang="en-US" dirty="0"/>
              <a:t>How do I plan and achieve a long-term goal?</a:t>
            </a:r>
          </a:p>
          <a:p>
            <a:r>
              <a:rPr lang="en-US" b="1" u="sng" dirty="0"/>
              <a:t>Final Assessment</a:t>
            </a:r>
            <a:r>
              <a:rPr lang="en-US" dirty="0"/>
              <a:t>: A graphic flow chart showing how to accomplish a long term goal. </a:t>
            </a:r>
          </a:p>
          <a:p>
            <a:r>
              <a:rPr lang="en-US" b="1" u="sng"/>
              <a:t>Professional Trait</a:t>
            </a:r>
            <a:r>
              <a:rPr lang="en-US"/>
              <a:t>: Self-Direction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8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one career you could see yourself doing? Why?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Is the career attainable? </a:t>
            </a:r>
          </a:p>
          <a:p>
            <a:r>
              <a:rPr lang="en-US" dirty="0" smtClean="0"/>
              <a:t>How do you go about accomplishing that career?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4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u="sng" dirty="0" smtClean="0"/>
              <a:t>Project Objectives: </a:t>
            </a:r>
          </a:p>
          <a:p>
            <a:pPr lvl="0"/>
            <a:r>
              <a:rPr lang="en-US" dirty="0" smtClean="0"/>
              <a:t>We </a:t>
            </a:r>
            <a:r>
              <a:rPr lang="en-US" dirty="0"/>
              <a:t>will create a flow chart (either digitally or by hand) that creatively shows the steps to reach a desired career goal.</a:t>
            </a:r>
          </a:p>
          <a:p>
            <a:pPr lvl="0"/>
            <a:r>
              <a:rPr lang="en-US" dirty="0"/>
              <a:t>We will reflect verbally and in writing on the artistic quality of our flow chart and the attainability of our career choice.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53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54"/>
            <a:ext cx="8686800" cy="4922810"/>
          </a:xfrm>
        </p:spPr>
        <p:txBody>
          <a:bodyPr>
            <a:normAutofit/>
          </a:bodyPr>
          <a:lstStyle/>
          <a:p>
            <a:pPr lvl="0"/>
            <a:r>
              <a:rPr lang="en-US" b="1" u="sng" dirty="0" smtClean="0"/>
              <a:t>Vocabulary: </a:t>
            </a:r>
          </a:p>
          <a:p>
            <a:pPr lvl="0"/>
            <a:r>
              <a:rPr lang="en-US" b="1" u="sng" dirty="0" smtClean="0"/>
              <a:t>Flow Chart</a:t>
            </a:r>
          </a:p>
          <a:p>
            <a:pPr lvl="0"/>
            <a:r>
              <a:rPr lang="en-US" dirty="0" smtClean="0"/>
              <a:t>Creative Graphic Organizer showing the flow of steps of a process</a:t>
            </a:r>
          </a:p>
          <a:p>
            <a:pPr lvl="0"/>
            <a:r>
              <a:rPr lang="en-US" b="1" u="sng" dirty="0" smtClean="0"/>
              <a:t>Movement (Art Principle)/Space (Art Element)</a:t>
            </a:r>
          </a:p>
          <a:p>
            <a:pPr lvl="0"/>
            <a:r>
              <a:rPr lang="en-US" dirty="0" smtClean="0"/>
              <a:t>Directing the eye of the viewer</a:t>
            </a:r>
          </a:p>
          <a:p>
            <a:pPr lvl="0"/>
            <a:r>
              <a:rPr lang="en-US" dirty="0" smtClean="0"/>
              <a:t>Using positive and negative space to create movement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17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/>
              <a:t>Vocabulary: </a:t>
            </a:r>
          </a:p>
          <a:p>
            <a:pPr lvl="0"/>
            <a:r>
              <a:rPr lang="en-US" b="1" u="sng" dirty="0" smtClean="0"/>
              <a:t>Color Theory</a:t>
            </a:r>
          </a:p>
          <a:p>
            <a:pPr lvl="0"/>
            <a:r>
              <a:rPr lang="en-US" dirty="0" smtClean="0"/>
              <a:t>Using colors effectively to create the principle contrast</a:t>
            </a:r>
          </a:p>
          <a:p>
            <a:pPr lvl="0"/>
            <a:r>
              <a:rPr lang="en-US" b="1" u="sng" dirty="0" smtClean="0"/>
              <a:t>Attainable</a:t>
            </a:r>
          </a:p>
          <a:p>
            <a:pPr lvl="0"/>
            <a:r>
              <a:rPr lang="en-US" dirty="0" smtClean="0"/>
              <a:t>The ability to accomplish something – goals need to be attainable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439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/>
              <a:t>Create images to the vocabulary</a:t>
            </a:r>
            <a:endParaRPr lang="en-US" dirty="0" smtClean="0"/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0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smtClean="0"/>
              <a:t>Investigate:</a:t>
            </a:r>
          </a:p>
          <a:p>
            <a:pPr lvl="0"/>
            <a:r>
              <a:rPr lang="en-US" dirty="0" smtClean="0"/>
              <a:t>Go to </a:t>
            </a:r>
            <a:r>
              <a:rPr lang="en-US" dirty="0" err="1" smtClean="0"/>
              <a:t>wikihow.com</a:t>
            </a:r>
            <a:endParaRPr lang="en-US" dirty="0" smtClean="0"/>
          </a:p>
          <a:p>
            <a:pPr lvl="0"/>
            <a:r>
              <a:rPr lang="en-US" dirty="0" smtClean="0"/>
              <a:t>Search 3 careers and write the steps to accomplish each</a:t>
            </a:r>
          </a:p>
          <a:p>
            <a:pPr lvl="0"/>
            <a:r>
              <a:rPr lang="en-US" dirty="0" smtClean="0"/>
              <a:t>Example: Attainable or not?</a:t>
            </a:r>
          </a:p>
          <a:p>
            <a:pPr lvl="0"/>
            <a:r>
              <a:rPr lang="en-US" dirty="0" smtClean="0"/>
              <a:t>Once you finish, you can move on to planning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2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Investigation Phase complete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52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Upcoming: Flow Charts and Planning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6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02"/>
            <a:ext cx="7772400" cy="1470025"/>
          </a:xfrm>
        </p:spPr>
        <p:txBody>
          <a:bodyPr/>
          <a:lstStyle/>
          <a:p>
            <a:r>
              <a:rPr lang="en-US" dirty="0" smtClean="0"/>
              <a:t>October 5,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7667"/>
            <a:ext cx="9144000" cy="5412805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Do Now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Take out </a:t>
            </a:r>
            <a:r>
              <a:rPr lang="en-US" dirty="0" smtClean="0">
                <a:solidFill>
                  <a:schemeClr val="tx1"/>
                </a:solidFill>
              </a:rPr>
              <a:t>your notebook 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Title the page</a:t>
            </a:r>
            <a:r>
              <a:rPr lang="en-US" dirty="0" smtClean="0">
                <a:solidFill>
                  <a:schemeClr val="tx1"/>
                </a:solidFill>
              </a:rPr>
              <a:t>: Investigation Part 2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3. </a:t>
            </a:r>
            <a:r>
              <a:rPr lang="en-US" b="1" u="sng" dirty="0" smtClean="0">
                <a:solidFill>
                  <a:schemeClr val="tx1"/>
                </a:solidFill>
              </a:rPr>
              <a:t>Answer this question:</a:t>
            </a:r>
            <a:r>
              <a:rPr lang="en-US" dirty="0" smtClean="0">
                <a:solidFill>
                  <a:schemeClr val="tx1"/>
                </a:solidFill>
              </a:rPr>
              <a:t> What is a theme?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b="1" u="sng" dirty="0" smtClean="0">
                <a:solidFill>
                  <a:schemeClr val="tx1"/>
                </a:solidFill>
              </a:rPr>
              <a:t>Share your response </a:t>
            </a:r>
            <a:r>
              <a:rPr lang="en-US" dirty="0" smtClean="0">
                <a:solidFill>
                  <a:schemeClr val="tx1"/>
                </a:solidFill>
              </a:rPr>
              <a:t>with a partner</a:t>
            </a:r>
          </a:p>
          <a:p>
            <a:r>
              <a:rPr lang="en-US" sz="6600" dirty="0" smtClean="0">
                <a:solidFill>
                  <a:schemeClr val="tx1"/>
                </a:solidFill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2764171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Now</a:t>
            </a:r>
          </a:p>
          <a:p>
            <a:pPr lvl="0"/>
            <a:r>
              <a:rPr lang="en-US" dirty="0" smtClean="0"/>
              <a:t>Investigation Phase </a:t>
            </a:r>
            <a:r>
              <a:rPr lang="en-US" dirty="0"/>
              <a:t>Guide</a:t>
            </a:r>
          </a:p>
          <a:p>
            <a:pPr lvl="0"/>
            <a:r>
              <a:rPr lang="en-US" dirty="0" smtClean="0"/>
              <a:t>Investigation Phase Video/Discussion</a:t>
            </a:r>
            <a:endParaRPr lang="en-US" dirty="0"/>
          </a:p>
          <a:p>
            <a:pPr lvl="0"/>
            <a:r>
              <a:rPr lang="en-US" dirty="0"/>
              <a:t>CLO: I </a:t>
            </a:r>
            <a:r>
              <a:rPr lang="en-US" b="1" dirty="0"/>
              <a:t>explain </a:t>
            </a:r>
            <a:r>
              <a:rPr lang="en-US" u="sng" dirty="0" smtClean="0"/>
              <a:t>verbally</a:t>
            </a:r>
            <a:r>
              <a:rPr lang="en-US" dirty="0" smtClean="0"/>
              <a:t> why I would or would not like a “creative career” </a:t>
            </a:r>
            <a:r>
              <a:rPr lang="en-US" i="1" dirty="0" smtClean="0"/>
              <a:t>using justification language.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29469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Do Now</a:t>
            </a:r>
          </a:p>
          <a:p>
            <a:pPr lvl="0"/>
            <a:r>
              <a:rPr lang="en-US" dirty="0" smtClean="0"/>
              <a:t>Investigation Phase </a:t>
            </a:r>
            <a:r>
              <a:rPr lang="en-US" dirty="0"/>
              <a:t>Guide</a:t>
            </a:r>
          </a:p>
          <a:p>
            <a:pPr lvl="0"/>
            <a:r>
              <a:rPr lang="en-US" dirty="0" smtClean="0"/>
              <a:t>Investigation Phase Video/Discussion</a:t>
            </a:r>
            <a:endParaRPr lang="en-US" dirty="0"/>
          </a:p>
          <a:p>
            <a:pPr lvl="0"/>
            <a:r>
              <a:rPr lang="en-US" dirty="0"/>
              <a:t>CLO</a:t>
            </a:r>
            <a:r>
              <a:rPr lang="en-US" dirty="0" smtClean="0"/>
              <a:t>: I </a:t>
            </a:r>
            <a:r>
              <a:rPr lang="en-US" b="1" dirty="0" smtClean="0"/>
              <a:t>explain </a:t>
            </a:r>
            <a:r>
              <a:rPr lang="en-US" u="sng" dirty="0" smtClean="0"/>
              <a:t>verbally </a:t>
            </a:r>
            <a:r>
              <a:rPr lang="en-US" dirty="0" smtClean="0"/>
              <a:t>the theme I will incorporate into my flow chart and why </a:t>
            </a:r>
            <a:r>
              <a:rPr lang="en-US" i="1" dirty="0" smtClean="0"/>
              <a:t>using my plan as evidence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55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Big Idea</a:t>
            </a:r>
            <a:r>
              <a:rPr lang="en-US" dirty="0"/>
              <a:t>: Direction</a:t>
            </a:r>
          </a:p>
          <a:p>
            <a:r>
              <a:rPr lang="en-US" b="1" u="sng" dirty="0"/>
              <a:t>Essential Question</a:t>
            </a:r>
            <a:r>
              <a:rPr lang="en-US" dirty="0"/>
              <a:t>: How do I get a creative career?</a:t>
            </a:r>
          </a:p>
          <a:p>
            <a:r>
              <a:rPr lang="en-US" dirty="0"/>
              <a:t>How do I plan and achieve a long-term goal?</a:t>
            </a:r>
          </a:p>
          <a:p>
            <a:r>
              <a:rPr lang="en-US" b="1" u="sng" dirty="0"/>
              <a:t>Final Assessment</a:t>
            </a:r>
            <a:r>
              <a:rPr lang="en-US" dirty="0"/>
              <a:t>: A graphic flow chart showing how to accomplish a long term goal. </a:t>
            </a:r>
          </a:p>
          <a:p>
            <a:r>
              <a:rPr lang="en-US" b="1" u="sng"/>
              <a:t>Professional Trait</a:t>
            </a:r>
            <a:r>
              <a:rPr lang="en-US"/>
              <a:t>: Self-Direction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73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812"/>
            <a:ext cx="8229600" cy="4939352"/>
          </a:xfrm>
        </p:spPr>
        <p:txBody>
          <a:bodyPr/>
          <a:lstStyle/>
          <a:p>
            <a:r>
              <a:rPr lang="en-US" b="1" dirty="0" smtClean="0"/>
              <a:t>Final Investigation</a:t>
            </a:r>
          </a:p>
          <a:p>
            <a:r>
              <a:rPr lang="en-US" u="sng" dirty="0" smtClean="0"/>
              <a:t>What is a theme? </a:t>
            </a:r>
          </a:p>
          <a:p>
            <a:r>
              <a:rPr lang="en-US" dirty="0"/>
              <a:t>the subject of a talk, a piece of </a:t>
            </a:r>
            <a:r>
              <a:rPr lang="en-US" dirty="0" smtClean="0"/>
              <a:t>writing </a:t>
            </a:r>
            <a:r>
              <a:rPr lang="en-US" b="1" u="sng" dirty="0" smtClean="0"/>
              <a:t>or art</a:t>
            </a:r>
            <a:r>
              <a:rPr lang="en-US" dirty="0" smtClean="0"/>
              <a:t>, </a:t>
            </a:r>
            <a:r>
              <a:rPr lang="en-US" dirty="0"/>
              <a:t>a person's thoughts, or an exhibition; a topic</a:t>
            </a:r>
            <a:r>
              <a:rPr lang="en-US" dirty="0" smtClean="0"/>
              <a:t>.</a:t>
            </a:r>
          </a:p>
          <a:p>
            <a:r>
              <a:rPr lang="en-US" u="sng" dirty="0" smtClean="0">
                <a:solidFill>
                  <a:schemeClr val="tx1"/>
                </a:solidFill>
              </a:rPr>
              <a:t>What is a flow chart?</a:t>
            </a:r>
          </a:p>
          <a:p>
            <a:r>
              <a:rPr lang="en-US" dirty="0"/>
              <a:t>a diagram of the sequence of </a:t>
            </a:r>
            <a:r>
              <a:rPr lang="en-US" b="1" dirty="0"/>
              <a:t>movements</a:t>
            </a:r>
            <a:r>
              <a:rPr lang="en-US" dirty="0"/>
              <a:t> or actions of people or things involved in a complex system or activity.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842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276"/>
            <a:ext cx="8229600" cy="4876888"/>
          </a:xfrm>
        </p:spPr>
        <p:txBody>
          <a:bodyPr/>
          <a:lstStyle/>
          <a:p>
            <a:r>
              <a:rPr lang="en-US" dirty="0" smtClean="0"/>
              <a:t>Select the career that you will highlight – keep in mind </a:t>
            </a:r>
            <a:r>
              <a:rPr lang="en-US" b="1" dirty="0" smtClean="0"/>
              <a:t>attainability </a:t>
            </a:r>
          </a:p>
          <a:p>
            <a:r>
              <a:rPr lang="en-US" b="1" dirty="0" smtClean="0"/>
              <a:t>Create a sketch </a:t>
            </a:r>
            <a:r>
              <a:rPr lang="en-US" dirty="0" smtClean="0"/>
              <a:t>for your flow chart that includes a </a:t>
            </a:r>
            <a:r>
              <a:rPr lang="en-US" b="1" u="sng" dirty="0" smtClean="0"/>
              <a:t>theme</a:t>
            </a:r>
            <a:r>
              <a:rPr lang="en-US" dirty="0" smtClean="0"/>
              <a:t> and all the parts and steps</a:t>
            </a:r>
          </a:p>
          <a:p>
            <a:r>
              <a:rPr lang="en-US" dirty="0" smtClean="0"/>
              <a:t>Be ready to explain your theme and how it is incorporated </a:t>
            </a:r>
          </a:p>
          <a:p>
            <a:r>
              <a:rPr lang="en-US" b="1" u="sng" dirty="0" smtClean="0"/>
              <a:t>Remember this can be digital or by hand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101207"/>
            <a:ext cx="8229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/>
              <a:t>CLO: I </a:t>
            </a:r>
            <a:r>
              <a:rPr lang="en-US" sz="2800" b="1" dirty="0"/>
              <a:t>explain </a:t>
            </a:r>
            <a:r>
              <a:rPr lang="en-US" sz="2800" u="sng" dirty="0"/>
              <a:t>verbally </a:t>
            </a:r>
            <a:r>
              <a:rPr lang="en-US" sz="2800" dirty="0"/>
              <a:t>the theme I will incorporate into my flow chart and </a:t>
            </a:r>
            <a:r>
              <a:rPr lang="en-US" sz="2800" dirty="0" smtClean="0"/>
              <a:t>why using my plan as evidence.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08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276"/>
            <a:ext cx="8229600" cy="4876888"/>
          </a:xfrm>
        </p:spPr>
        <p:txBody>
          <a:bodyPr/>
          <a:lstStyle/>
          <a:p>
            <a:r>
              <a:rPr lang="en-US" dirty="0" smtClean="0"/>
              <a:t>Completed Planning Phase Sketch with an incorporated theme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101207"/>
            <a:ext cx="8229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/>
              <a:t>CLO: I </a:t>
            </a:r>
            <a:r>
              <a:rPr lang="en-US" sz="2800" b="1" dirty="0"/>
              <a:t>explain </a:t>
            </a:r>
            <a:r>
              <a:rPr lang="en-US" sz="2800" u="sng" dirty="0"/>
              <a:t>verbally </a:t>
            </a:r>
            <a:r>
              <a:rPr lang="en-US" sz="2800" dirty="0"/>
              <a:t>the theme I will incorporate into my flow chart and </a:t>
            </a:r>
            <a:r>
              <a:rPr lang="en-US" sz="2800" dirty="0" smtClean="0"/>
              <a:t>why using my plan as evidence.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1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02"/>
            <a:ext cx="7772400" cy="1470025"/>
          </a:xfrm>
        </p:spPr>
        <p:txBody>
          <a:bodyPr/>
          <a:lstStyle/>
          <a:p>
            <a:r>
              <a:rPr lang="en-US" dirty="0" smtClean="0"/>
              <a:t>October 7,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7667"/>
            <a:ext cx="9144000" cy="5412805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Do Now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Get </a:t>
            </a:r>
            <a:r>
              <a:rPr lang="en-US" dirty="0" smtClean="0">
                <a:solidFill>
                  <a:schemeClr val="tx1"/>
                </a:solidFill>
              </a:rPr>
              <a:t>your Planning and Challenge Sheet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Explain to a partner</a:t>
            </a:r>
            <a:r>
              <a:rPr lang="en-US" dirty="0" smtClean="0">
                <a:solidFill>
                  <a:schemeClr val="tx1"/>
                </a:solidFill>
              </a:rPr>
              <a:t>: elements of the theme you are choosing for your career flow chart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6600" dirty="0" smtClean="0">
                <a:solidFill>
                  <a:schemeClr val="tx1"/>
                </a:solidFill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182848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02"/>
            <a:ext cx="7772400" cy="1470025"/>
          </a:xfrm>
        </p:spPr>
        <p:txBody>
          <a:bodyPr/>
          <a:lstStyle/>
          <a:p>
            <a:r>
              <a:rPr lang="en-US" dirty="0" smtClean="0"/>
              <a:t>October 16,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7667"/>
            <a:ext cx="9144000" cy="5412805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Do Now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Get </a:t>
            </a:r>
            <a:r>
              <a:rPr lang="en-US" dirty="0" smtClean="0">
                <a:solidFill>
                  <a:schemeClr val="tx1"/>
                </a:solidFill>
              </a:rPr>
              <a:t>your Planning and Challenge Sheet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Explain to a partner</a:t>
            </a:r>
            <a:r>
              <a:rPr lang="en-US" dirty="0" smtClean="0">
                <a:solidFill>
                  <a:schemeClr val="tx1"/>
                </a:solidFill>
              </a:rPr>
              <a:t>: elements of the theme you are choosing for your career flow chart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6600" dirty="0" smtClean="0">
                <a:solidFill>
                  <a:schemeClr val="tx1"/>
                </a:solidFill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464027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Do Now</a:t>
            </a:r>
          </a:p>
          <a:p>
            <a:pPr lvl="0"/>
            <a:r>
              <a:rPr lang="en-US" dirty="0" smtClean="0"/>
              <a:t>Investigation Phase </a:t>
            </a:r>
            <a:r>
              <a:rPr lang="en-US" dirty="0"/>
              <a:t>Guide</a:t>
            </a:r>
          </a:p>
          <a:p>
            <a:pPr lvl="0"/>
            <a:r>
              <a:rPr lang="en-US" dirty="0" smtClean="0"/>
              <a:t>Investigation Phase Video/Discussion</a:t>
            </a:r>
            <a:endParaRPr lang="en-US" dirty="0"/>
          </a:p>
          <a:p>
            <a:pPr lvl="0"/>
            <a:r>
              <a:rPr lang="en-US" dirty="0"/>
              <a:t>CLO</a:t>
            </a:r>
            <a:r>
              <a:rPr lang="en-US" dirty="0" smtClean="0"/>
              <a:t>: I </a:t>
            </a:r>
            <a:r>
              <a:rPr lang="en-US" b="1" dirty="0" smtClean="0"/>
              <a:t>explain </a:t>
            </a:r>
            <a:r>
              <a:rPr lang="en-US" u="sng" dirty="0" smtClean="0"/>
              <a:t>verbally </a:t>
            </a:r>
            <a:r>
              <a:rPr lang="en-US" dirty="0" smtClean="0"/>
              <a:t>the theme I will incorporate into my flow chart and why </a:t>
            </a:r>
            <a:r>
              <a:rPr lang="en-US" i="1" dirty="0" smtClean="0"/>
              <a:t>using my plan as evidence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1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Big Idea</a:t>
            </a:r>
            <a:r>
              <a:rPr lang="en-US" dirty="0"/>
              <a:t>: Direction</a:t>
            </a:r>
          </a:p>
          <a:p>
            <a:r>
              <a:rPr lang="en-US" b="1" u="sng" dirty="0"/>
              <a:t>Essential Question</a:t>
            </a:r>
            <a:r>
              <a:rPr lang="en-US" dirty="0"/>
              <a:t>: How do I get a creative career?</a:t>
            </a:r>
          </a:p>
          <a:p>
            <a:r>
              <a:rPr lang="en-US" dirty="0"/>
              <a:t>How do I plan and achieve a long-term goal?</a:t>
            </a:r>
          </a:p>
          <a:p>
            <a:r>
              <a:rPr lang="en-US" b="1" u="sng" dirty="0"/>
              <a:t>Final Assessment</a:t>
            </a:r>
            <a:r>
              <a:rPr lang="en-US" dirty="0"/>
              <a:t>: A graphic flow chart showing how to accomplish a long term goal. </a:t>
            </a:r>
          </a:p>
          <a:p>
            <a:r>
              <a:rPr lang="en-US" b="1" u="sng"/>
              <a:t>Professional Trait</a:t>
            </a:r>
            <a:r>
              <a:rPr lang="en-US"/>
              <a:t>: Self-Direction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30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812"/>
            <a:ext cx="8229600" cy="4939352"/>
          </a:xfrm>
        </p:spPr>
        <p:txBody>
          <a:bodyPr/>
          <a:lstStyle/>
          <a:p>
            <a:r>
              <a:rPr lang="en-US" u="sng" dirty="0" smtClean="0"/>
              <a:t>What are the elements of your theme? Why?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06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do you think it means to have a “creative career”?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147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9" y="1186812"/>
            <a:ext cx="8705272" cy="5255552"/>
          </a:xfrm>
        </p:spPr>
        <p:txBody>
          <a:bodyPr>
            <a:normAutofit/>
          </a:bodyPr>
          <a:lstStyle/>
          <a:p>
            <a:r>
              <a:rPr lang="en-US" dirty="0" smtClean="0"/>
              <a:t>Once your sketch is complete, see me for a conference to begin the Creation Phase</a:t>
            </a:r>
          </a:p>
          <a:p>
            <a:r>
              <a:rPr lang="en-US" b="1" u="sng" dirty="0" smtClean="0"/>
              <a:t>Conference Questions: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career did you select to highlight? Why?</a:t>
            </a:r>
          </a:p>
          <a:p>
            <a:r>
              <a:rPr lang="en-US" dirty="0" smtClean="0"/>
              <a:t>How attainable do you think this career is? Why?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What are the elements of your theme? </a:t>
            </a:r>
          </a:p>
          <a:p>
            <a:r>
              <a:rPr lang="en-US" dirty="0" smtClean="0"/>
              <a:t>What media/materials</a:t>
            </a:r>
            <a:r>
              <a:rPr lang="en-US" dirty="0" smtClean="0">
                <a:solidFill>
                  <a:schemeClr val="tx1"/>
                </a:solidFill>
              </a:rPr>
              <a:t> are you using for creation? Why?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5969322"/>
            <a:ext cx="84558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CLO: I </a:t>
            </a:r>
            <a:r>
              <a:rPr lang="en-US" sz="2400" b="1" dirty="0"/>
              <a:t>explain </a:t>
            </a:r>
            <a:r>
              <a:rPr lang="en-US" sz="2400" u="sng" dirty="0"/>
              <a:t>verbally </a:t>
            </a:r>
            <a:r>
              <a:rPr lang="en-US" sz="2400" dirty="0"/>
              <a:t>the theme I will incorporate into my flow chart and why </a:t>
            </a:r>
            <a:r>
              <a:rPr lang="en-US" sz="2400" i="1" dirty="0"/>
              <a:t>using my plan as evidence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0707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02"/>
            <a:ext cx="7772400" cy="1470025"/>
          </a:xfrm>
        </p:spPr>
        <p:txBody>
          <a:bodyPr/>
          <a:lstStyle/>
          <a:p>
            <a:r>
              <a:rPr lang="en-US" dirty="0" smtClean="0"/>
              <a:t>October 19,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7667"/>
            <a:ext cx="9144000" cy="5412805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Do Now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Get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 Creation </a:t>
            </a:r>
            <a:r>
              <a:rPr lang="en-US" smtClean="0">
                <a:solidFill>
                  <a:schemeClr val="tx1"/>
                </a:solidFill>
              </a:rPr>
              <a:t>Guide for 10/19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Complete the Do Now question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Complete the Do Now Plan for the day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sz="6600" dirty="0" smtClean="0">
                <a:solidFill>
                  <a:schemeClr val="tx1"/>
                </a:solidFill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19516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Do Now</a:t>
            </a:r>
          </a:p>
          <a:p>
            <a:pPr lvl="0"/>
            <a:r>
              <a:rPr lang="en-US" dirty="0" smtClean="0"/>
              <a:t>Create</a:t>
            </a:r>
          </a:p>
          <a:p>
            <a:pPr lvl="0"/>
            <a:r>
              <a:rPr lang="en-US" dirty="0" smtClean="0"/>
              <a:t>CLO: I </a:t>
            </a:r>
            <a:r>
              <a:rPr lang="en-US" b="1" dirty="0" smtClean="0"/>
              <a:t>explain </a:t>
            </a:r>
            <a:r>
              <a:rPr lang="en-US" u="sng" dirty="0" smtClean="0"/>
              <a:t>in writing </a:t>
            </a:r>
            <a:r>
              <a:rPr lang="en-US" dirty="0" smtClean="0"/>
              <a:t>a self assessment grade and why I gave myself that grade </a:t>
            </a:r>
            <a:r>
              <a:rPr lang="en-US" i="1" dirty="0" smtClean="0"/>
              <a:t>using justification language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5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Do Now</a:t>
            </a:r>
          </a:p>
          <a:p>
            <a:pPr lvl="0"/>
            <a:r>
              <a:rPr lang="en-US" dirty="0" smtClean="0"/>
              <a:t>Create</a:t>
            </a:r>
          </a:p>
          <a:p>
            <a:pPr lvl="0"/>
            <a:r>
              <a:rPr lang="en-US" dirty="0" smtClean="0"/>
              <a:t>CLO: I </a:t>
            </a:r>
            <a:r>
              <a:rPr lang="en-US" b="1" dirty="0" smtClean="0"/>
              <a:t>explain </a:t>
            </a:r>
            <a:r>
              <a:rPr lang="en-US" u="sng" dirty="0" smtClean="0"/>
              <a:t>in writing </a:t>
            </a:r>
            <a:r>
              <a:rPr lang="en-US" dirty="0" smtClean="0"/>
              <a:t>a self assessment grade and why I gave myself that grade </a:t>
            </a:r>
            <a:r>
              <a:rPr lang="en-US" i="1" dirty="0" smtClean="0"/>
              <a:t>using justification language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8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i="1" u="sng" dirty="0"/>
              <a:t>element</a:t>
            </a:r>
            <a:r>
              <a:rPr lang="en-US" dirty="0"/>
              <a:t> of design did you decide to focus on? Why did you select that element? How will you ensure high quality craftsmanship for that element of design?</a:t>
            </a:r>
          </a:p>
        </p:txBody>
      </p:sp>
    </p:spTree>
    <p:extLst>
      <p:ext uri="{BB962C8B-B14F-4D97-AF65-F5344CB8AC3E}">
        <p14:creationId xmlns:p14="http://schemas.microsoft.com/office/powerpoint/2010/main" val="4264656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89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02"/>
            <a:ext cx="7772400" cy="1470025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24,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7667"/>
            <a:ext cx="9144000" cy="5412805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Do </a:t>
            </a:r>
            <a:r>
              <a:rPr lang="en-US" sz="4800" u="sng" dirty="0" smtClean="0">
                <a:solidFill>
                  <a:schemeClr val="tx1"/>
                </a:solidFill>
              </a:rPr>
              <a:t>Now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Turn in your flow chart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Get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smtClean="0">
                <a:solidFill>
                  <a:schemeClr val="tx1"/>
                </a:solidFill>
              </a:rPr>
              <a:t>Evaluation </a:t>
            </a:r>
            <a:r>
              <a:rPr lang="en-US" dirty="0" smtClean="0">
                <a:solidFill>
                  <a:schemeClr val="tx1"/>
                </a:solidFill>
              </a:rPr>
              <a:t>Guide from the front table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Read the directions</a:t>
            </a:r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n-US" sz="6600" smtClean="0">
                <a:solidFill>
                  <a:schemeClr val="tx1"/>
                </a:solidFill>
              </a:rPr>
              <a:t>DO </a:t>
            </a:r>
            <a:r>
              <a:rPr lang="en-US" sz="6600" dirty="0" smtClean="0">
                <a:solidFill>
                  <a:schemeClr val="tx1"/>
                </a:solidFill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791834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Do Now</a:t>
            </a:r>
          </a:p>
          <a:p>
            <a:pPr lvl="0"/>
            <a:r>
              <a:rPr lang="en-US" dirty="0" smtClean="0"/>
              <a:t>Create</a:t>
            </a:r>
          </a:p>
          <a:p>
            <a:pPr lvl="0"/>
            <a:r>
              <a:rPr lang="en-US" dirty="0" smtClean="0"/>
              <a:t>CLO: I </a:t>
            </a:r>
            <a:r>
              <a:rPr lang="en-US" b="1" dirty="0" smtClean="0"/>
              <a:t>explain </a:t>
            </a:r>
            <a:r>
              <a:rPr lang="en-US" u="sng" dirty="0" smtClean="0"/>
              <a:t>verbally and i</a:t>
            </a:r>
            <a:r>
              <a:rPr lang="en-US" u="sng" dirty="0" smtClean="0"/>
              <a:t>n </a:t>
            </a:r>
            <a:r>
              <a:rPr lang="en-US" u="sng" dirty="0" smtClean="0"/>
              <a:t>writing </a:t>
            </a:r>
            <a:r>
              <a:rPr lang="en-US" dirty="0" smtClean="0"/>
              <a:t>the difficulty of attaining creative careers, and the importance of long-term goal plannin</a:t>
            </a:r>
            <a:r>
              <a:rPr lang="en-US" dirty="0" smtClean="0"/>
              <a:t>g </a:t>
            </a:r>
            <a:r>
              <a:rPr lang="en-US" i="1" dirty="0" smtClean="0"/>
              <a:t>using evidence and reasoning to support </a:t>
            </a:r>
            <a:r>
              <a:rPr lang="en-US" i="1" dirty="0" smtClean="0"/>
              <a:t>my responses.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5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Do Now</a:t>
            </a:r>
          </a:p>
          <a:p>
            <a:pPr lvl="0"/>
            <a:r>
              <a:rPr lang="en-US" dirty="0" smtClean="0"/>
              <a:t>Create</a:t>
            </a:r>
          </a:p>
          <a:p>
            <a:pPr lvl="0"/>
            <a:r>
              <a:rPr lang="en-US" dirty="0" smtClean="0"/>
              <a:t>CLO: I </a:t>
            </a:r>
            <a:r>
              <a:rPr lang="en-US" b="1" dirty="0" smtClean="0"/>
              <a:t>explain </a:t>
            </a:r>
            <a:r>
              <a:rPr lang="en-US" u="sng" dirty="0" smtClean="0"/>
              <a:t>in writing </a:t>
            </a:r>
            <a:r>
              <a:rPr lang="en-US" dirty="0" smtClean="0"/>
              <a:t>a self assessment grade and why I gave myself that grade </a:t>
            </a:r>
            <a:r>
              <a:rPr lang="en-US" i="1" dirty="0" smtClean="0"/>
              <a:t>using justification language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84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 – Writing</a:t>
            </a:r>
          </a:p>
          <a:p>
            <a:r>
              <a:rPr lang="en-US" dirty="0" smtClean="0"/>
              <a:t>Evaluate – Art Rubric</a:t>
            </a:r>
          </a:p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137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1: Intro to Creative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8890"/>
            <a:ext cx="9144000" cy="499727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Big Idea</a:t>
            </a:r>
            <a:r>
              <a:rPr lang="en-US" dirty="0" smtClean="0">
                <a:solidFill>
                  <a:schemeClr val="tx1"/>
                </a:solidFill>
              </a:rPr>
              <a:t>: Direction</a:t>
            </a:r>
          </a:p>
          <a:p>
            <a:r>
              <a:rPr lang="en-US" b="1" u="sng" dirty="0" smtClean="0"/>
              <a:t>Essential Question</a:t>
            </a:r>
            <a:r>
              <a:rPr lang="en-US" dirty="0" smtClean="0"/>
              <a:t>: How do I get a creative career?</a:t>
            </a:r>
          </a:p>
          <a:p>
            <a:r>
              <a:rPr lang="en-US" dirty="0" smtClean="0"/>
              <a:t>How do I plan and achieve a long-term goal?</a:t>
            </a:r>
          </a:p>
          <a:p>
            <a:r>
              <a:rPr lang="en-US" b="1" u="sng" dirty="0" smtClean="0"/>
              <a:t>Final Assessment</a:t>
            </a:r>
            <a:r>
              <a:rPr lang="en-US" dirty="0" smtClean="0"/>
              <a:t>: A graphic flow chart showing how to accomplish a long term goal. 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Professional Trait</a:t>
            </a:r>
            <a:r>
              <a:rPr lang="en-US" dirty="0" smtClean="0">
                <a:solidFill>
                  <a:schemeClr val="tx1"/>
                </a:solidFill>
              </a:rPr>
              <a:t>: Self-Direction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29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42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1: Intro to Creative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8890"/>
            <a:ext cx="9144000" cy="499727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Creativity Pays Video</a:t>
            </a:r>
          </a:p>
          <a:p>
            <a:r>
              <a:rPr lang="en-US" dirty="0" smtClean="0"/>
              <a:t>Review Questions for comprehension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Review Questions for discussion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Go over questions</a:t>
            </a:r>
          </a:p>
          <a:p>
            <a:r>
              <a:rPr lang="en-US" dirty="0" smtClean="0"/>
              <a:t>Turn and talk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Fishbowl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37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1: Intro to Creative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8890"/>
            <a:ext cx="9144000" cy="4997274"/>
          </a:xfrm>
        </p:spPr>
        <p:txBody>
          <a:bodyPr/>
          <a:lstStyle/>
          <a:p>
            <a:r>
              <a:rPr lang="en-US" b="1" u="sng" dirty="0" err="1" smtClean="0">
                <a:solidFill>
                  <a:schemeClr val="tx1"/>
                </a:solidFill>
              </a:rPr>
              <a:t>Wikihow</a:t>
            </a:r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Example</a:t>
            </a:r>
            <a:endParaRPr lang="en-US" b="1" u="sng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Search 3 potential careers you would like, and complete the table below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15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1: Intro to Creative Careers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8890"/>
            <a:ext cx="9144000" cy="499727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1"/>
                </a:solidFill>
              </a:rPr>
              <a:t>Exit Ticket</a:t>
            </a:r>
          </a:p>
          <a:p>
            <a:r>
              <a:rPr lang="en-US" dirty="0" smtClean="0"/>
              <a:t>Completed Investigation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653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02"/>
            <a:ext cx="7772400" cy="1470025"/>
          </a:xfrm>
        </p:spPr>
        <p:txBody>
          <a:bodyPr/>
          <a:lstStyle/>
          <a:p>
            <a:r>
              <a:rPr lang="en-US" dirty="0" smtClean="0"/>
              <a:t>October 3,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27667"/>
            <a:ext cx="9144000" cy="5412805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chemeClr val="tx1"/>
                </a:solidFill>
              </a:rPr>
              <a:t>Do Now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Take out </a:t>
            </a:r>
            <a:r>
              <a:rPr lang="en-US" dirty="0" smtClean="0">
                <a:solidFill>
                  <a:schemeClr val="tx1"/>
                </a:solidFill>
              </a:rPr>
              <a:t>your notebook </a:t>
            </a:r>
          </a:p>
          <a:p>
            <a:pPr marL="514350" indent="-514350">
              <a:buAutoNum type="arabicPeriod"/>
            </a:pPr>
            <a:r>
              <a:rPr lang="en-US" b="1" u="sng" dirty="0" smtClean="0">
                <a:solidFill>
                  <a:schemeClr val="tx1"/>
                </a:solidFill>
              </a:rPr>
              <a:t>Open to page</a:t>
            </a:r>
            <a:r>
              <a:rPr lang="en-US" dirty="0" smtClean="0">
                <a:solidFill>
                  <a:schemeClr val="tx1"/>
                </a:solidFill>
              </a:rPr>
              <a:t>: Unit 2: Intro to Creative Careers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3. </a:t>
            </a:r>
            <a:r>
              <a:rPr lang="en-US" b="1" u="sng" dirty="0" smtClean="0">
                <a:solidFill>
                  <a:schemeClr val="tx1"/>
                </a:solidFill>
              </a:rPr>
              <a:t>Answer this question:</a:t>
            </a:r>
            <a:r>
              <a:rPr lang="en-US" dirty="0" smtClean="0">
                <a:solidFill>
                  <a:schemeClr val="tx1"/>
                </a:solidFill>
              </a:rPr>
              <a:t> What is one career you could see yourself doing? Why?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4. </a:t>
            </a:r>
            <a:r>
              <a:rPr lang="en-US" b="1" u="sng" dirty="0" smtClean="0">
                <a:solidFill>
                  <a:schemeClr val="tx1"/>
                </a:solidFill>
              </a:rPr>
              <a:t>Share your response </a:t>
            </a:r>
            <a:r>
              <a:rPr lang="en-US" dirty="0" smtClean="0">
                <a:solidFill>
                  <a:schemeClr val="tx1"/>
                </a:solidFill>
              </a:rPr>
              <a:t>with a partner</a:t>
            </a:r>
          </a:p>
          <a:p>
            <a:r>
              <a:rPr lang="en-US" sz="6600" dirty="0" smtClean="0">
                <a:solidFill>
                  <a:schemeClr val="tx1"/>
                </a:solidFill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362026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utterstock_163180895.jp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644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Do Now</a:t>
            </a:r>
          </a:p>
          <a:p>
            <a:pPr lvl="0"/>
            <a:r>
              <a:rPr lang="en-US" dirty="0" smtClean="0"/>
              <a:t>Investigation Phase </a:t>
            </a:r>
            <a:r>
              <a:rPr lang="en-US" dirty="0"/>
              <a:t>Guide</a:t>
            </a:r>
          </a:p>
          <a:p>
            <a:pPr lvl="0"/>
            <a:r>
              <a:rPr lang="en-US" dirty="0" smtClean="0"/>
              <a:t>Investigation Phase Video/Discussion</a:t>
            </a:r>
            <a:endParaRPr lang="en-US" dirty="0"/>
          </a:p>
          <a:p>
            <a:pPr lvl="0"/>
            <a:r>
              <a:rPr lang="en-US" dirty="0"/>
              <a:t>CLO</a:t>
            </a:r>
            <a:r>
              <a:rPr lang="en-US" dirty="0" smtClean="0"/>
              <a:t>: I </a:t>
            </a:r>
            <a:r>
              <a:rPr lang="en-US" b="1" dirty="0" smtClean="0"/>
              <a:t>identify</a:t>
            </a:r>
            <a:r>
              <a:rPr lang="en-US" dirty="0" smtClean="0"/>
              <a:t> </a:t>
            </a:r>
            <a:r>
              <a:rPr lang="en-US" u="sng" dirty="0" smtClean="0"/>
              <a:t>in writing </a:t>
            </a:r>
            <a:r>
              <a:rPr lang="en-US" dirty="0" smtClean="0"/>
              <a:t>the steps necessary to complete long term goals </a:t>
            </a:r>
            <a:r>
              <a:rPr lang="en-US" i="1" dirty="0" smtClean="0"/>
              <a:t>using a graphic organizer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80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1298</Words>
  <Application>Microsoft Macintosh PowerPoint</Application>
  <PresentationFormat>On-screen Show (4:3)</PresentationFormat>
  <Paragraphs>188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September 28, 2016</vt:lpstr>
      <vt:lpstr>Today’s Agenda</vt:lpstr>
      <vt:lpstr>Do Now Discussion</vt:lpstr>
      <vt:lpstr>Unit 1: Intro to Creative Careers</vt:lpstr>
      <vt:lpstr>Unit 1: Intro to Creative Careers</vt:lpstr>
      <vt:lpstr>Unit 1: Intro to Creative Careers</vt:lpstr>
      <vt:lpstr>Unit 1: Intro to Creative Careers</vt:lpstr>
      <vt:lpstr>October 3, 2016</vt:lpstr>
      <vt:lpstr>Today’s Agenda</vt:lpstr>
      <vt:lpstr>Review</vt:lpstr>
      <vt:lpstr>Do Now Discussion</vt:lpstr>
      <vt:lpstr>Challenge Sheet</vt:lpstr>
      <vt:lpstr>Challenge Sheet</vt:lpstr>
      <vt:lpstr>Challenge Sheet</vt:lpstr>
      <vt:lpstr>Challenge Sheet</vt:lpstr>
      <vt:lpstr>Challenge Sheet</vt:lpstr>
      <vt:lpstr>Exit Ticket</vt:lpstr>
      <vt:lpstr>Exit Ticket</vt:lpstr>
      <vt:lpstr>October 5, 2016</vt:lpstr>
      <vt:lpstr>Today’s Agenda</vt:lpstr>
      <vt:lpstr>Review</vt:lpstr>
      <vt:lpstr>Do Now Discussion</vt:lpstr>
      <vt:lpstr>Planning Phase</vt:lpstr>
      <vt:lpstr>Exit Ticket</vt:lpstr>
      <vt:lpstr>October 7, 2016</vt:lpstr>
      <vt:lpstr>October 16, 2016</vt:lpstr>
      <vt:lpstr>Today’s Agenda</vt:lpstr>
      <vt:lpstr>Review</vt:lpstr>
      <vt:lpstr>Do Now Discussion</vt:lpstr>
      <vt:lpstr>Creation Phase</vt:lpstr>
      <vt:lpstr>October 19, 2016</vt:lpstr>
      <vt:lpstr>Today’s Agenda</vt:lpstr>
      <vt:lpstr>Do Now Discussion</vt:lpstr>
      <vt:lpstr>Today’s Agenda</vt:lpstr>
      <vt:lpstr>Create</vt:lpstr>
      <vt:lpstr>October 24, 2016</vt:lpstr>
      <vt:lpstr>Today’s Agenda</vt:lpstr>
      <vt:lpstr>Do Now Discussion</vt:lpstr>
      <vt:lpstr>Today’s Agenda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Abel-Pype</dc:creator>
  <cp:lastModifiedBy>Anthony Abel-Pype</cp:lastModifiedBy>
  <cp:revision>28</cp:revision>
  <dcterms:created xsi:type="dcterms:W3CDTF">2016-09-27T15:33:08Z</dcterms:created>
  <dcterms:modified xsi:type="dcterms:W3CDTF">2016-10-23T15:26:05Z</dcterms:modified>
</cp:coreProperties>
</file>