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4" r:id="rId4"/>
    <p:sldId id="275" r:id="rId5"/>
    <p:sldId id="277" r:id="rId6"/>
    <p:sldId id="279" r:id="rId7"/>
    <p:sldId id="274" r:id="rId8"/>
    <p:sldId id="281" r:id="rId9"/>
    <p:sldId id="270" r:id="rId10"/>
    <p:sldId id="268" r:id="rId11"/>
    <p:sldId id="282" r:id="rId12"/>
    <p:sldId id="283" r:id="rId13"/>
    <p:sldId id="271" r:id="rId14"/>
    <p:sldId id="272" r:id="rId15"/>
    <p:sldId id="262" r:id="rId16"/>
    <p:sldId id="263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D747-7852-BE4E-9A4C-0204FF53595A}" type="datetimeFigureOut">
              <a:rPr lang="en-US" smtClean="0"/>
              <a:pPr/>
              <a:t>8/28/16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BAF9-6208-6240-A0F9-26A9B62AD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D747-7852-BE4E-9A4C-0204FF53595A}" type="datetimeFigureOut">
              <a:rPr lang="en-US" smtClean="0"/>
              <a:pPr/>
              <a:t>8/28/16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BAF9-6208-6240-A0F9-26A9B62AD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D747-7852-BE4E-9A4C-0204FF53595A}" type="datetimeFigureOut">
              <a:rPr lang="en-US" smtClean="0"/>
              <a:pPr/>
              <a:t>8/28/16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BAF9-6208-6240-A0F9-26A9B62AD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D747-7852-BE4E-9A4C-0204FF53595A}" type="datetimeFigureOut">
              <a:rPr lang="en-US" smtClean="0"/>
              <a:pPr/>
              <a:t>8/28/16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BAF9-6208-6240-A0F9-26A9B62AD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D747-7852-BE4E-9A4C-0204FF53595A}" type="datetimeFigureOut">
              <a:rPr lang="en-US" smtClean="0"/>
              <a:pPr/>
              <a:t>8/28/16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BAF9-6208-6240-A0F9-26A9B62AD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D747-7852-BE4E-9A4C-0204FF53595A}" type="datetimeFigureOut">
              <a:rPr lang="en-US" smtClean="0"/>
              <a:pPr/>
              <a:t>8/28/16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BAF9-6208-6240-A0F9-26A9B62AD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D747-7852-BE4E-9A4C-0204FF53595A}" type="datetimeFigureOut">
              <a:rPr lang="en-US" smtClean="0"/>
              <a:pPr/>
              <a:t>8/28/16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BAF9-6208-6240-A0F9-26A9B62AD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D747-7852-BE4E-9A4C-0204FF53595A}" type="datetimeFigureOut">
              <a:rPr lang="en-US" smtClean="0"/>
              <a:pPr/>
              <a:t>8/28/16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BAF9-6208-6240-A0F9-26A9B62AD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D747-7852-BE4E-9A4C-0204FF53595A}" type="datetimeFigureOut">
              <a:rPr lang="en-US" smtClean="0"/>
              <a:pPr/>
              <a:t>8/28/16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BAF9-6208-6240-A0F9-26A9B62AD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D747-7852-BE4E-9A4C-0204FF53595A}" type="datetimeFigureOut">
              <a:rPr lang="en-US" smtClean="0"/>
              <a:pPr/>
              <a:t>8/28/16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BAF9-6208-6240-A0F9-26A9B62AD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D747-7852-BE4E-9A4C-0204FF53595A}" type="datetimeFigureOut">
              <a:rPr lang="en-US" smtClean="0"/>
              <a:pPr/>
              <a:t>8/28/16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BAF9-6208-6240-A0F9-26A9B62AD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4D747-7852-BE4E-9A4C-0204FF53595A}" type="datetimeFigureOut">
              <a:rPr lang="en-US" smtClean="0"/>
              <a:pPr/>
              <a:t>8/28/16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7BAF9-6208-6240-A0F9-26A9B62AD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credible_artistic_works_11.jpg"/>
          <p:cNvPicPr>
            <a:picLocks noChangeAspect="1"/>
          </p:cNvPicPr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-48260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452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Do Now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Get </a:t>
            </a:r>
            <a:r>
              <a:rPr lang="en-US" dirty="0" smtClean="0"/>
              <a:t>your arm tracing from last class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Read</a:t>
            </a:r>
            <a:r>
              <a:rPr lang="en-US" dirty="0" smtClean="0"/>
              <a:t> through your list and </a:t>
            </a:r>
            <a:r>
              <a:rPr lang="en-US" b="1" dirty="0" smtClean="0"/>
              <a:t>add</a:t>
            </a:r>
            <a:r>
              <a:rPr lang="en-US" dirty="0" smtClean="0"/>
              <a:t> anything that you may have thought of since the last class (</a:t>
            </a:r>
            <a:r>
              <a:rPr lang="en-US" b="1" dirty="0" smtClean="0"/>
              <a:t>Investigate/Research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3. Share and </a:t>
            </a:r>
            <a:r>
              <a:rPr lang="en-US" b="1" dirty="0" smtClean="0"/>
              <a:t>discuss</a:t>
            </a:r>
            <a:r>
              <a:rPr lang="en-US" dirty="0" smtClean="0"/>
              <a:t> your list with a partner</a:t>
            </a:r>
            <a:br>
              <a:rPr lang="en-US" dirty="0" smtClean="0"/>
            </a:br>
            <a:r>
              <a:rPr lang="en-US" sz="8000" dirty="0" smtClean="0"/>
              <a:t>DO NOW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45200"/>
            <a:ext cx="6400800" cy="87280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August 26, 2016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credible_artistic_works_11.jpg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55245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521700" cy="489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Principles and Elements of Design:</a:t>
            </a:r>
            <a:endParaRPr lang="en-US" b="1" u="sng" dirty="0" smtClean="0"/>
          </a:p>
          <a:p>
            <a:r>
              <a:rPr lang="en-US" b="1" u="sng" dirty="0" smtClean="0"/>
              <a:t>Element of Design Focus: </a:t>
            </a:r>
            <a:r>
              <a:rPr lang="en-US" b="1" dirty="0" smtClean="0"/>
              <a:t>Intentional use of Color</a:t>
            </a:r>
            <a:endParaRPr lang="en-US" b="1" dirty="0" smtClean="0"/>
          </a:p>
          <a:p>
            <a:r>
              <a:rPr lang="en-US" b="1" u="sng" dirty="0" smtClean="0"/>
              <a:t>Principle of Design Focus: </a:t>
            </a:r>
            <a:r>
              <a:rPr lang="en-US" b="1" dirty="0" smtClean="0"/>
              <a:t>Unity</a:t>
            </a:r>
          </a:p>
          <a:p>
            <a:r>
              <a:rPr lang="en-US" b="1" dirty="0" smtClean="0"/>
              <a:t>How do we use color intentionally?</a:t>
            </a:r>
          </a:p>
          <a:p>
            <a:r>
              <a:rPr lang="en-US" b="1" dirty="0" smtClean="0"/>
              <a:t>How do we create a unified art piece?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credible_artistic_works_11.jpg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55245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521700" cy="489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Who You Are Art Piece:</a:t>
            </a:r>
            <a:endParaRPr lang="en-US" b="1" u="sng" dirty="0" smtClean="0"/>
          </a:p>
          <a:p>
            <a:r>
              <a:rPr lang="en-US" b="1" dirty="0" smtClean="0"/>
              <a:t>Using your symbols and intentional use of color, create a unified art piece that is a representation of “Who You Are”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0494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credible_artistic_works_11.jpg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55245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>
            <a:normAutofit/>
          </a:bodyPr>
          <a:lstStyle/>
          <a:p>
            <a:r>
              <a:rPr lang="en-US" b="1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521700" cy="489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Who You Are Art Piece:</a:t>
            </a:r>
            <a:endParaRPr lang="en-US" b="1" u="sng" dirty="0" smtClean="0"/>
          </a:p>
          <a:p>
            <a:r>
              <a:rPr lang="en-US" dirty="0"/>
              <a:t>I </a:t>
            </a:r>
            <a:r>
              <a:rPr lang="en-US" b="1" dirty="0"/>
              <a:t>explain</a:t>
            </a:r>
            <a:r>
              <a:rPr lang="en-US" dirty="0"/>
              <a:t> </a:t>
            </a:r>
            <a:r>
              <a:rPr lang="en-US" u="sng" dirty="0"/>
              <a:t>verbally </a:t>
            </a:r>
            <a:r>
              <a:rPr lang="en-US" dirty="0"/>
              <a:t>how I used principles and elements of design in my artistic representation </a:t>
            </a:r>
            <a:r>
              <a:rPr lang="en-US" i="1" dirty="0"/>
              <a:t>using language from the art rubric.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9725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credible_artistic_works_11.jpg"/>
          <p:cNvPicPr>
            <a:picLocks noChangeAspect="1"/>
          </p:cNvPicPr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-48260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45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Do Now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Get </a:t>
            </a:r>
            <a:r>
              <a:rPr lang="en-US" dirty="0" smtClean="0"/>
              <a:t>your arm tracing from last class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Finish </a:t>
            </a:r>
            <a:r>
              <a:rPr lang="en-US" dirty="0" smtClean="0"/>
              <a:t>creating Who You Are – It is due in about 75 minutes.</a:t>
            </a:r>
            <a:br>
              <a:rPr lang="en-US" dirty="0" smtClean="0"/>
            </a:br>
            <a:r>
              <a:rPr lang="en-US" sz="8000" dirty="0" smtClean="0"/>
              <a:t>DO NOW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45200"/>
            <a:ext cx="6400800" cy="87280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September 1, </a:t>
            </a:r>
            <a:r>
              <a:rPr lang="en-US" sz="4000" dirty="0" smtClean="0">
                <a:solidFill>
                  <a:schemeClr val="tx1"/>
                </a:solidFill>
              </a:rPr>
              <a:t>2016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credible_artistic_works_11.jpg"/>
          <p:cNvPicPr>
            <a:picLocks noChangeAspect="1"/>
          </p:cNvPicPr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-48260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>
            <a:normAutofit/>
          </a:bodyPr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16000"/>
            <a:ext cx="8724900" cy="5110163"/>
          </a:xfrm>
        </p:spPr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b="1" dirty="0" smtClean="0"/>
              <a:t>evaluate</a:t>
            </a:r>
            <a:r>
              <a:rPr lang="en-US" dirty="0" smtClean="0"/>
              <a:t> and </a:t>
            </a:r>
            <a:r>
              <a:rPr lang="en-US" b="1" dirty="0" smtClean="0"/>
              <a:t>explain</a:t>
            </a:r>
            <a:r>
              <a:rPr lang="en-US" dirty="0" smtClean="0"/>
              <a:t> </a:t>
            </a:r>
            <a:r>
              <a:rPr lang="en-US" u="sng" dirty="0" smtClean="0"/>
              <a:t>in writing </a:t>
            </a:r>
            <a:r>
              <a:rPr lang="en-US" dirty="0" smtClean="0"/>
              <a:t>how </a:t>
            </a:r>
            <a:r>
              <a:rPr lang="en-US" dirty="0"/>
              <a:t>I used principles and elements of design in my artistic representation </a:t>
            </a:r>
            <a:r>
              <a:rPr lang="en-US" i="1" dirty="0"/>
              <a:t>using language from the art rubric. </a:t>
            </a:r>
            <a:endParaRPr lang="en-US" i="1" dirty="0" smtClean="0"/>
          </a:p>
          <a:p>
            <a:r>
              <a:rPr lang="en-US" dirty="0" smtClean="0"/>
              <a:t>I </a:t>
            </a:r>
            <a:r>
              <a:rPr lang="en-US" b="1" dirty="0" smtClean="0"/>
              <a:t>explain</a:t>
            </a:r>
            <a:r>
              <a:rPr lang="en-US" dirty="0" smtClean="0"/>
              <a:t> </a:t>
            </a:r>
            <a:r>
              <a:rPr lang="en-US" u="sng" dirty="0" smtClean="0"/>
              <a:t>in writing </a:t>
            </a:r>
            <a:r>
              <a:rPr lang="en-US" dirty="0" smtClean="0"/>
              <a:t>the importance of understanding who I am </a:t>
            </a:r>
            <a:r>
              <a:rPr lang="en-US" i="1" dirty="0" smtClean="0"/>
              <a:t>using academic language. 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credible_artistic_works_11.jpg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48260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>
            <a:normAutofit/>
          </a:bodyPr>
          <a:lstStyle/>
          <a:p>
            <a:r>
              <a:rPr lang="en-US" dirty="0" smtClean="0"/>
              <a:t>When You Finish…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229600" cy="4894263"/>
          </a:xfrm>
        </p:spPr>
        <p:txBody>
          <a:bodyPr>
            <a:normAutofit/>
          </a:bodyPr>
          <a:lstStyle/>
          <a:p>
            <a:r>
              <a:rPr lang="en-US" dirty="0" smtClean="0"/>
              <a:t>Cut out your arm</a:t>
            </a:r>
          </a:p>
          <a:p>
            <a:endParaRPr lang="en-US" dirty="0" smtClean="0"/>
          </a:p>
          <a:p>
            <a:r>
              <a:rPr lang="en-US" dirty="0" smtClean="0"/>
              <a:t>Put your name on the back</a:t>
            </a:r>
          </a:p>
        </p:txBody>
      </p:sp>
      <p:pic>
        <p:nvPicPr>
          <p:cNvPr id="5" name="Picture 4" descr="Skalm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1975" y="1231900"/>
            <a:ext cx="2508250" cy="1314450"/>
          </a:xfrm>
          <a:prstGeom prst="rect">
            <a:avLst/>
          </a:prstGeom>
        </p:spPr>
      </p:pic>
      <p:pic>
        <p:nvPicPr>
          <p:cNvPr id="6" name="Picture 5" descr="Unknow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7500" y="2908300"/>
            <a:ext cx="32893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credible_artistic_works_11.jpg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48260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Exit Ticket: </a:t>
            </a:r>
            <a:r>
              <a:rPr lang="en-US" dirty="0" smtClean="0"/>
              <a:t>Evaluation and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863600"/>
            <a:ext cx="8788400" cy="5262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Grade yourself on the art rubric</a:t>
            </a:r>
          </a:p>
          <a:p>
            <a:r>
              <a:rPr lang="en-US" u="sng" dirty="0" smtClean="0"/>
              <a:t>On the back of the </a:t>
            </a:r>
            <a:r>
              <a:rPr lang="en-US" u="sng" dirty="0" smtClean="0"/>
              <a:t>Rubric using properly structured paragraphs: </a:t>
            </a:r>
            <a:endParaRPr lang="en-US" u="sng" dirty="0" smtClean="0"/>
          </a:p>
          <a:p>
            <a:r>
              <a:rPr lang="en-US" dirty="0" smtClean="0"/>
              <a:t>Explain </a:t>
            </a:r>
            <a:r>
              <a:rPr lang="en-US" dirty="0" smtClean="0"/>
              <a:t>why it is important to understand “Who You Are.” Be sure use the definition of Who You Are, and what you will do with this knowledge</a:t>
            </a:r>
            <a:endParaRPr lang="en-US" dirty="0" smtClean="0"/>
          </a:p>
          <a:p>
            <a:r>
              <a:rPr lang="en-US" dirty="0" smtClean="0"/>
              <a:t>Explain how you </a:t>
            </a:r>
            <a:r>
              <a:rPr lang="en-US" b="1" dirty="0" smtClean="0"/>
              <a:t>intentionally used </a:t>
            </a:r>
            <a:r>
              <a:rPr lang="en-US" b="1" dirty="0" smtClean="0"/>
              <a:t>color </a:t>
            </a:r>
            <a:r>
              <a:rPr lang="en-US" dirty="0" smtClean="0"/>
              <a:t>to </a:t>
            </a:r>
            <a:r>
              <a:rPr lang="en-US" dirty="0" smtClean="0"/>
              <a:t>enhance the “</a:t>
            </a:r>
            <a:r>
              <a:rPr lang="en-US" dirty="0" err="1" smtClean="0"/>
              <a:t>duende</a:t>
            </a:r>
            <a:r>
              <a:rPr lang="en-US" dirty="0" smtClean="0"/>
              <a:t>” of your art piece – </a:t>
            </a:r>
            <a:r>
              <a:rPr lang="en-US" u="sng" dirty="0" smtClean="0"/>
              <a:t>Use specific examples of the art piece as evidence</a:t>
            </a:r>
          </a:p>
          <a:p>
            <a:r>
              <a:rPr lang="en-US" dirty="0" smtClean="0"/>
              <a:t>Explain how you created </a:t>
            </a:r>
            <a:r>
              <a:rPr lang="en-US" b="1" dirty="0" smtClean="0"/>
              <a:t>unity </a:t>
            </a:r>
            <a:r>
              <a:rPr lang="en-US" dirty="0" smtClean="0"/>
              <a:t>in </a:t>
            </a:r>
            <a:r>
              <a:rPr lang="en-US" dirty="0" smtClean="0"/>
              <a:t>the art piece by </a:t>
            </a:r>
            <a:r>
              <a:rPr lang="en-US" dirty="0" smtClean="0"/>
              <a:t>creating a theme/using symbols to represent </a:t>
            </a:r>
            <a:r>
              <a:rPr lang="en-US" dirty="0" smtClean="0"/>
              <a:t>the most influential pieces of who you are – </a:t>
            </a:r>
            <a:r>
              <a:rPr lang="en-US" u="sng" dirty="0" smtClean="0"/>
              <a:t>Use specific examples of the art piece as evidence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nograph.jpg"/>
          <p:cNvPicPr>
            <a:picLocks noChangeAspect="1"/>
          </p:cNvPicPr>
          <p:nvPr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-698500" y="0"/>
            <a:ext cx="103632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2300"/>
            <a:ext cx="8686800" cy="736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are our environments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955"/>
            <a:ext cx="9144000" cy="5303045"/>
          </a:xfrm>
        </p:spPr>
        <p:txBody>
          <a:bodyPr>
            <a:normAutofit/>
          </a:bodyPr>
          <a:lstStyle/>
          <a:p>
            <a:r>
              <a:rPr lang="en-US" dirty="0" smtClean="0"/>
              <a:t>Why are our environments important? What do they do for us?</a:t>
            </a:r>
          </a:p>
          <a:p>
            <a:r>
              <a:rPr lang="en-US" dirty="0" smtClean="0"/>
              <a:t>Why are we important to our environments?</a:t>
            </a:r>
          </a:p>
          <a:p>
            <a:r>
              <a:rPr lang="en-US" dirty="0" smtClean="0"/>
              <a:t>What interesting things are in this environment?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37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credible_artistic_works_11.jpg"/>
          <p:cNvPicPr>
            <a:picLocks noChangeAspect="1"/>
          </p:cNvPicPr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-48260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16000"/>
            <a:ext cx="8724900" cy="5110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will create a representation of myself in an artistic way</a:t>
            </a:r>
          </a:p>
          <a:p>
            <a:r>
              <a:rPr lang="en-US" dirty="0" smtClean="0"/>
              <a:t>I will state in verbally the importance of “</a:t>
            </a:r>
            <a:r>
              <a:rPr lang="en-US" dirty="0" err="1" smtClean="0"/>
              <a:t>duende</a:t>
            </a:r>
            <a:r>
              <a:rPr lang="en-US" dirty="0" smtClean="0"/>
              <a:t> and craftsmanship”</a:t>
            </a:r>
          </a:p>
          <a:p>
            <a:r>
              <a:rPr lang="en-US" dirty="0" smtClean="0"/>
              <a:t>I will read and summarize verbally the art rubric</a:t>
            </a:r>
          </a:p>
          <a:p>
            <a:r>
              <a:rPr lang="en-US" dirty="0" smtClean="0"/>
              <a:t>I will explain in writing how I used principles and elements of design in my artistic representation </a:t>
            </a:r>
          </a:p>
          <a:p>
            <a:r>
              <a:rPr lang="en-US" dirty="0"/>
              <a:t>I </a:t>
            </a:r>
            <a:r>
              <a:rPr lang="en-US" b="1" dirty="0"/>
              <a:t>explain</a:t>
            </a:r>
            <a:r>
              <a:rPr lang="en-US" dirty="0"/>
              <a:t> </a:t>
            </a:r>
            <a:r>
              <a:rPr lang="en-US" u="sng" dirty="0" smtClean="0"/>
              <a:t>verbally and in writing </a:t>
            </a:r>
            <a:r>
              <a:rPr lang="en-US" i="1" dirty="0" smtClean="0"/>
              <a:t>symbols </a:t>
            </a:r>
            <a:r>
              <a:rPr lang="en-US" i="1" dirty="0"/>
              <a:t>that represent cultural pieces that represent who I am using complete sentences.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credible_artistic_works_11.jpg"/>
          <p:cNvPicPr>
            <a:picLocks noChangeAspect="1"/>
          </p:cNvPicPr>
          <p:nvPr/>
        </p:nvPicPr>
        <p:blipFill>
          <a:blip r:embed="rId2">
            <a:alphaModFix amt="63000"/>
          </a:blip>
          <a:stretch>
            <a:fillRect/>
          </a:stretch>
        </p:blipFill>
        <p:spPr>
          <a:xfrm>
            <a:off x="-48260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Investigation - Symbolism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521700" cy="4894263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symbolism?</a:t>
            </a:r>
          </a:p>
          <a:p>
            <a:r>
              <a:rPr lang="en-US" u="sng" dirty="0"/>
              <a:t>the use of </a:t>
            </a:r>
            <a:r>
              <a:rPr lang="en-US" u="sng" dirty="0" smtClean="0"/>
              <a:t>a symbol or image </a:t>
            </a:r>
            <a:r>
              <a:rPr lang="en-US" u="sng" dirty="0"/>
              <a:t>to </a:t>
            </a:r>
            <a:r>
              <a:rPr lang="en-US" u="sng" dirty="0" smtClean="0"/>
              <a:t>represent an idea or thing.</a:t>
            </a:r>
          </a:p>
          <a:p>
            <a:r>
              <a:rPr lang="en-US" b="1" dirty="0" smtClean="0"/>
              <a:t>What are examples of symbolism?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credible_artistic_works_11.jpg"/>
          <p:cNvPicPr>
            <a:picLocks noChangeAspect="1"/>
          </p:cNvPicPr>
          <p:nvPr/>
        </p:nvPicPr>
        <p:blipFill>
          <a:blip r:embed="rId2">
            <a:alphaModFix amt="63000"/>
          </a:blip>
          <a:stretch>
            <a:fillRect/>
          </a:stretch>
        </p:blipFill>
        <p:spPr>
          <a:xfrm>
            <a:off x="-48260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>
            <a:normAutofit/>
          </a:bodyPr>
          <a:lstStyle/>
          <a:p>
            <a:r>
              <a:rPr lang="en-US" b="1" dirty="0" smtClean="0"/>
              <a:t>Plan and 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1700"/>
            <a:ext cx="9144000" cy="54991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Create symbols </a:t>
            </a:r>
            <a:r>
              <a:rPr lang="en-US" dirty="0" smtClean="0"/>
              <a:t>for the items in your list</a:t>
            </a:r>
          </a:p>
          <a:p>
            <a:r>
              <a:rPr lang="en-US" b="1" dirty="0" smtClean="0"/>
              <a:t>You don’t have to draw them now, you can just write them down</a:t>
            </a:r>
          </a:p>
          <a:p>
            <a:r>
              <a:rPr lang="en-US" b="1" u="sng" dirty="0" smtClean="0"/>
              <a:t>For example</a:t>
            </a:r>
            <a:r>
              <a:rPr lang="en-US" b="1" dirty="0" smtClean="0"/>
              <a:t>:  Sister = bird because she has a free spirit </a:t>
            </a:r>
          </a:p>
          <a:p>
            <a:r>
              <a:rPr lang="en-US" b="1" u="sng" dirty="0" smtClean="0"/>
              <a:t>Complete sentence:</a:t>
            </a:r>
            <a:r>
              <a:rPr lang="en-US" b="1" dirty="0" smtClean="0"/>
              <a:t> </a:t>
            </a:r>
            <a:r>
              <a:rPr lang="en-US" b="1" i="1" dirty="0" smtClean="0"/>
              <a:t>I chose to use </a:t>
            </a:r>
            <a:r>
              <a:rPr lang="en-US" i="1" dirty="0" smtClean="0"/>
              <a:t>a bird for my sister </a:t>
            </a:r>
            <a:r>
              <a:rPr lang="en-US" b="1" i="1" dirty="0" smtClean="0"/>
              <a:t>because</a:t>
            </a:r>
            <a:r>
              <a:rPr lang="en-US" i="1" dirty="0" smtClean="0"/>
              <a:t> she has a free spirit, which has taught me to not worry so much</a:t>
            </a:r>
            <a:r>
              <a:rPr lang="en-US" b="1" i="1" dirty="0" smtClean="0"/>
              <a:t>.</a:t>
            </a:r>
          </a:p>
          <a:p>
            <a:r>
              <a:rPr lang="en-US" b="1" dirty="0" smtClean="0"/>
              <a:t>Write 3 complete sentences in your notebook.</a:t>
            </a:r>
          </a:p>
          <a:p>
            <a:r>
              <a:rPr lang="en-US" b="1" dirty="0" smtClean="0"/>
              <a:t>When you finish, </a:t>
            </a:r>
            <a:r>
              <a:rPr lang="en-US" dirty="0" smtClean="0"/>
              <a:t>sketch the symbols in your notebook or outside your arm tracing.</a:t>
            </a:r>
          </a:p>
        </p:txBody>
      </p:sp>
    </p:spTree>
    <p:extLst>
      <p:ext uri="{BB962C8B-B14F-4D97-AF65-F5344CB8AC3E}">
        <p14:creationId xmlns:p14="http://schemas.microsoft.com/office/powerpoint/2010/main" val="2318598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credible_artistic_works_11.jpg"/>
          <p:cNvPicPr>
            <a:picLocks noChangeAspect="1"/>
          </p:cNvPicPr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-48260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45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Do Now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Get </a:t>
            </a:r>
            <a:r>
              <a:rPr lang="en-US" dirty="0" smtClean="0"/>
              <a:t>your arm tracing from last class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Take out </a:t>
            </a:r>
            <a:r>
              <a:rPr lang="en-US" dirty="0" smtClean="0"/>
              <a:t>your notebook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b="1" dirty="0" smtClean="0"/>
              <a:t>Title</a:t>
            </a:r>
            <a:r>
              <a:rPr lang="en-US" dirty="0" smtClean="0"/>
              <a:t> the page: Art Rubric</a:t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b="1" dirty="0" smtClean="0"/>
              <a:t>Discuss </a:t>
            </a:r>
            <a:r>
              <a:rPr lang="en-US" dirty="0" smtClean="0"/>
              <a:t>with a partner why symbolism is important</a:t>
            </a:r>
            <a:br>
              <a:rPr lang="en-US" dirty="0" smtClean="0"/>
            </a:br>
            <a:r>
              <a:rPr lang="en-US" sz="8000" dirty="0" smtClean="0"/>
              <a:t>DO </a:t>
            </a:r>
            <a:r>
              <a:rPr lang="en-US" sz="8000" dirty="0" smtClean="0"/>
              <a:t>NOW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45200"/>
            <a:ext cx="6400800" cy="87280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August 29, 2016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64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credible_artistic_works_11.jpg"/>
          <p:cNvPicPr>
            <a:picLocks noChangeAspect="1"/>
          </p:cNvPicPr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-48260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>
            <a:normAutofit/>
          </a:bodyPr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16000"/>
            <a:ext cx="8724900" cy="5110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 will create a representation of myself in an artistic way</a:t>
            </a:r>
          </a:p>
          <a:p>
            <a:r>
              <a:rPr lang="en-US" dirty="0"/>
              <a:t>I will state in verbally the importance of “</a:t>
            </a:r>
            <a:r>
              <a:rPr lang="en-US" dirty="0" err="1"/>
              <a:t>duende</a:t>
            </a:r>
            <a:r>
              <a:rPr lang="en-US" dirty="0"/>
              <a:t> and craftsmanship”</a:t>
            </a:r>
          </a:p>
          <a:p>
            <a:r>
              <a:rPr lang="en-US" dirty="0"/>
              <a:t>I will read and summarize verbally the art rubric</a:t>
            </a:r>
          </a:p>
          <a:p>
            <a:r>
              <a:rPr lang="en-US" dirty="0"/>
              <a:t>I will explain in writing how I used principles and elements of design in my artistic representation </a:t>
            </a:r>
          </a:p>
          <a:p>
            <a:r>
              <a:rPr lang="en-US" dirty="0"/>
              <a:t>I </a:t>
            </a:r>
            <a:r>
              <a:rPr lang="en-US" b="1" dirty="0" smtClean="0"/>
              <a:t>explain</a:t>
            </a:r>
            <a:r>
              <a:rPr lang="en-US" dirty="0" smtClean="0"/>
              <a:t> </a:t>
            </a:r>
            <a:r>
              <a:rPr lang="en-US" u="sng" dirty="0" smtClean="0"/>
              <a:t>verbally </a:t>
            </a:r>
            <a:r>
              <a:rPr lang="en-US" dirty="0" smtClean="0"/>
              <a:t>how </a:t>
            </a:r>
            <a:r>
              <a:rPr lang="en-US" dirty="0"/>
              <a:t>I used principles and elements of design in my artistic </a:t>
            </a:r>
            <a:r>
              <a:rPr lang="en-US" dirty="0" smtClean="0"/>
              <a:t>representation </a:t>
            </a:r>
            <a:r>
              <a:rPr lang="en-US" i="1" dirty="0" smtClean="0"/>
              <a:t>using language from the art rubric.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7492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credible_artistic_works_11.jpg"/>
          <p:cNvPicPr>
            <a:picLocks noChangeAspect="1"/>
          </p:cNvPicPr>
          <p:nvPr/>
        </p:nvPicPr>
        <p:blipFill>
          <a:blip r:embed="rId2">
            <a:alphaModFix amt="63000"/>
          </a:blip>
          <a:stretch>
            <a:fillRect/>
          </a:stretch>
        </p:blipFill>
        <p:spPr>
          <a:xfrm>
            <a:off x="-48260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Investigation: Do Now Discussion and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521700" cy="4894263"/>
          </a:xfrm>
        </p:spPr>
        <p:txBody>
          <a:bodyPr>
            <a:normAutofit/>
          </a:bodyPr>
          <a:lstStyle/>
          <a:p>
            <a:r>
              <a:rPr lang="en-US" u="sng" dirty="0" smtClean="0"/>
              <a:t>What is symbolism?</a:t>
            </a:r>
          </a:p>
          <a:p>
            <a:r>
              <a:rPr lang="en-US" dirty="0"/>
              <a:t>the use of a symbol or image to represent an idea or thing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u="sng" dirty="0" smtClean="0"/>
              <a:t>Why is the use of symbolism important in art and/or writing?</a:t>
            </a:r>
            <a:endParaRPr lang="en-US" b="1" u="sng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793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credible_artistic_works_11.jpg"/>
          <p:cNvPicPr>
            <a:picLocks noChangeAspect="1"/>
          </p:cNvPicPr>
          <p:nvPr/>
        </p:nvPicPr>
        <p:blipFill>
          <a:blip r:embed="rId2">
            <a:alphaModFix amt="63000"/>
          </a:blip>
          <a:stretch>
            <a:fillRect/>
          </a:stretch>
        </p:blipFill>
        <p:spPr>
          <a:xfrm>
            <a:off x="-482600" y="0"/>
            <a:ext cx="10248900" cy="691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521700" cy="4894263"/>
          </a:xfrm>
        </p:spPr>
        <p:txBody>
          <a:bodyPr>
            <a:normAutofit/>
          </a:bodyPr>
          <a:lstStyle/>
          <a:p>
            <a:r>
              <a:rPr lang="en-US" dirty="0"/>
              <a:t>Art Rubric – Read </a:t>
            </a:r>
            <a:r>
              <a:rPr lang="en-US" dirty="0" smtClean="0"/>
              <a:t>through Meeting and Exceeding Expectations</a:t>
            </a:r>
            <a:endParaRPr lang="en-US" dirty="0"/>
          </a:p>
          <a:p>
            <a:r>
              <a:rPr lang="en-US" dirty="0" smtClean="0"/>
              <a:t>Craftsmanship – What is it all about? Why is it important?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is </a:t>
            </a:r>
            <a:r>
              <a:rPr lang="en-US" b="1" dirty="0" smtClean="0"/>
              <a:t>“</a:t>
            </a:r>
            <a:r>
              <a:rPr lang="en-US" b="1" dirty="0" err="1" smtClean="0"/>
              <a:t>Duende</a:t>
            </a:r>
            <a:r>
              <a:rPr lang="en-US" b="1" dirty="0" smtClean="0"/>
              <a:t>” </a:t>
            </a:r>
            <a:r>
              <a:rPr lang="en-US" dirty="0" smtClean="0"/>
              <a:t>all about</a:t>
            </a:r>
            <a:r>
              <a:rPr lang="en-US" b="1" dirty="0" smtClean="0"/>
              <a:t>? </a:t>
            </a:r>
            <a:r>
              <a:rPr lang="en-US" dirty="0" smtClean="0"/>
              <a:t>Why </a:t>
            </a:r>
            <a:r>
              <a:rPr lang="en-US" dirty="0" smtClean="0"/>
              <a:t>is it important?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621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Duende</a:t>
            </a:r>
            <a:r>
              <a:rPr lang="en-US" dirty="0" smtClean="0"/>
              <a:t>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Duende Po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27401</TotalTime>
  <Words>667</Words>
  <Application>Microsoft Macintosh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Do Now: 1. Get your arm tracing from last class 2. Read through your list and add anything that you may have thought of since the last class (Investigate/Research) 3. Share and discuss your list with a partner DO NOW</vt:lpstr>
      <vt:lpstr>Today’s Objectives</vt:lpstr>
      <vt:lpstr>Investigation - Symbolism</vt:lpstr>
      <vt:lpstr>Plan and Create</vt:lpstr>
      <vt:lpstr>Do Now: 1. Get your arm tracing from last class 2. Take out your notebook 3. Title the page: Art Rubric 4. Discuss with a partner why symbolism is important DO NOW</vt:lpstr>
      <vt:lpstr>Learning Targets</vt:lpstr>
      <vt:lpstr>Investigation: Do Now Discussion and Review</vt:lpstr>
      <vt:lpstr>Investigation</vt:lpstr>
      <vt:lpstr>Duende poster</vt:lpstr>
      <vt:lpstr>Investigation</vt:lpstr>
      <vt:lpstr>Create</vt:lpstr>
      <vt:lpstr>Exit Ticket</vt:lpstr>
      <vt:lpstr>Do Now: 1. Get your arm tracing from last class 2. Finish creating Who You Are – It is due in about 75 minutes. DO NOW</vt:lpstr>
      <vt:lpstr>Learning Targets</vt:lpstr>
      <vt:lpstr>When You Finish…</vt:lpstr>
      <vt:lpstr>Exit Ticket: Evaluation and Reflection</vt:lpstr>
      <vt:lpstr>Why are our environments important?</vt:lpstr>
    </vt:vector>
  </TitlesOfParts>
  <Company>Centennial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Mr. Abel-Pype’s Class</dc:title>
  <dc:creator>DPS</dc:creator>
  <cp:lastModifiedBy>Anthony Abel-Pype</cp:lastModifiedBy>
  <cp:revision>40</cp:revision>
  <dcterms:created xsi:type="dcterms:W3CDTF">2015-08-28T18:13:08Z</dcterms:created>
  <dcterms:modified xsi:type="dcterms:W3CDTF">2016-08-28T15:49:56Z</dcterms:modified>
</cp:coreProperties>
</file>