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86" r:id="rId4"/>
    <p:sldId id="261" r:id="rId5"/>
    <p:sldId id="262" r:id="rId6"/>
    <p:sldId id="270" r:id="rId7"/>
    <p:sldId id="269" r:id="rId8"/>
    <p:sldId id="271" r:id="rId9"/>
    <p:sldId id="272" r:id="rId10"/>
    <p:sldId id="273" r:id="rId11"/>
    <p:sldId id="274" r:id="rId12"/>
    <p:sldId id="275" r:id="rId13"/>
    <p:sldId id="276" r:id="rId14"/>
    <p:sldId id="287" r:id="rId15"/>
    <p:sldId id="288" r:id="rId16"/>
    <p:sldId id="289" r:id="rId17"/>
    <p:sldId id="277" r:id="rId18"/>
    <p:sldId id="282" r:id="rId19"/>
    <p:sldId id="283" r:id="rId20"/>
    <p:sldId id="284" r:id="rId21"/>
    <p:sldId id="285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58" d="100"/>
          <a:sy n="58" d="100"/>
        </p:scale>
        <p:origin x="-227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3284B-A569-B947-95D6-C4439A08A557}" type="datetimeFigureOut">
              <a:rPr lang="en-US" smtClean="0"/>
              <a:pPr/>
              <a:t>9/10/16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8F40A-9174-E644-BFBB-86EB5DE1B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3284B-A569-B947-95D6-C4439A08A557}" type="datetimeFigureOut">
              <a:rPr lang="en-US" smtClean="0"/>
              <a:pPr/>
              <a:t>9/10/16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8F40A-9174-E644-BFBB-86EB5DE1B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3284B-A569-B947-95D6-C4439A08A557}" type="datetimeFigureOut">
              <a:rPr lang="en-US" smtClean="0"/>
              <a:pPr/>
              <a:t>9/10/16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8F40A-9174-E644-BFBB-86EB5DE1B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3284B-A569-B947-95D6-C4439A08A557}" type="datetimeFigureOut">
              <a:rPr lang="en-US" smtClean="0"/>
              <a:pPr/>
              <a:t>9/10/16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8F40A-9174-E644-BFBB-86EB5DE1B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3284B-A569-B947-95D6-C4439A08A557}" type="datetimeFigureOut">
              <a:rPr lang="en-US" smtClean="0"/>
              <a:pPr/>
              <a:t>9/10/16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8F40A-9174-E644-BFBB-86EB5DE1B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3284B-A569-B947-95D6-C4439A08A557}" type="datetimeFigureOut">
              <a:rPr lang="en-US" smtClean="0"/>
              <a:pPr/>
              <a:t>9/10/16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8F40A-9174-E644-BFBB-86EB5DE1B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3284B-A569-B947-95D6-C4439A08A557}" type="datetimeFigureOut">
              <a:rPr lang="en-US" smtClean="0"/>
              <a:pPr/>
              <a:t>9/10/16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8F40A-9174-E644-BFBB-86EB5DE1B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3284B-A569-B947-95D6-C4439A08A557}" type="datetimeFigureOut">
              <a:rPr lang="en-US" smtClean="0"/>
              <a:pPr/>
              <a:t>9/10/16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8F40A-9174-E644-BFBB-86EB5DE1B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3284B-A569-B947-95D6-C4439A08A557}" type="datetimeFigureOut">
              <a:rPr lang="en-US" smtClean="0"/>
              <a:pPr/>
              <a:t>9/10/16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8F40A-9174-E644-BFBB-86EB5DE1B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3284B-A569-B947-95D6-C4439A08A557}" type="datetimeFigureOut">
              <a:rPr lang="en-US" smtClean="0"/>
              <a:pPr/>
              <a:t>9/10/16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8F40A-9174-E644-BFBB-86EB5DE1B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3284B-A569-B947-95D6-C4439A08A557}" type="datetimeFigureOut">
              <a:rPr lang="en-US" smtClean="0"/>
              <a:pPr/>
              <a:t>9/10/16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8F40A-9174-E644-BFBB-86EB5DE1B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3284B-A569-B947-95D6-C4439A08A557}" type="datetimeFigureOut">
              <a:rPr lang="en-US" smtClean="0"/>
              <a:pPr/>
              <a:t>9/10/16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8F40A-9174-E644-BFBB-86EB5DE1B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hyperlink" Target="https://www.youtube.com/watch?v=YedgubRZva8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ymatics.org" TargetMode="External"/><Relationship Id="rId4" Type="http://schemas.openxmlformats.org/officeDocument/2006/relationships/hyperlink" Target="https://www.youtube.com/watch?v=Q3oItpVa9fs" TargetMode="External"/><Relationship Id="rId5" Type="http://schemas.openxmlformats.org/officeDocument/2006/relationships/hyperlink" Target="https://www.youtube.com/watch?v=f6iXSSewshw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hyperlink" Target="https://www.youtube.com/watch?v=ViuQKqUQ1U8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hyperlink" Target="http://www.physicsclassroom.com/class/sound/Lesson-1/Sound-is-a-Mechanical-Wave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ound-pic5.jpg"/>
          <p:cNvPicPr>
            <a:picLocks noChangeAspect="1"/>
          </p:cNvPicPr>
          <p:nvPr/>
        </p:nvPicPr>
        <p:blipFill>
          <a:blip r:embed="rId2">
            <a:alphaModFix amt="55000"/>
          </a:blip>
          <a:stretch>
            <a:fillRect/>
          </a:stretch>
        </p:blipFill>
        <p:spPr>
          <a:xfrm>
            <a:off x="0" y="0"/>
            <a:ext cx="10287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9400" y="340445"/>
            <a:ext cx="8864600" cy="632441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September 6, 2016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u="sng" dirty="0" smtClean="0">
                <a:solidFill>
                  <a:schemeClr val="bg1"/>
                </a:solidFill>
              </a:rPr>
              <a:t>DO NOW</a:t>
            </a:r>
            <a:r>
              <a:rPr lang="en-US" dirty="0" smtClean="0">
                <a:solidFill>
                  <a:schemeClr val="bg1"/>
                </a:solidFill>
              </a:rPr>
              <a:t>: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1. Take out your notebook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2. Title the Page: Sound As A Mechanical Wave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3. Answer this question: If a tree falls in the forest, and no one is around to hear it, does it made a sound? Why do you think so?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sz="8000" dirty="0" smtClean="0">
                <a:solidFill>
                  <a:schemeClr val="bg1"/>
                </a:solidFill>
              </a:rPr>
              <a:t>DO NOW 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ound-pic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287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Today’s Agenda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FFFF"/>
                </a:solidFill>
              </a:rPr>
              <a:t>Progress Reports/Missing assignments</a:t>
            </a:r>
          </a:p>
          <a:p>
            <a:pPr>
              <a:buNone/>
            </a:pPr>
            <a:r>
              <a:rPr lang="en-US" dirty="0" smtClean="0">
                <a:solidFill>
                  <a:srgbClr val="FFFFFF"/>
                </a:solidFill>
              </a:rPr>
              <a:t>CLO: I </a:t>
            </a:r>
            <a:r>
              <a:rPr lang="en-US" b="1" dirty="0" smtClean="0">
                <a:solidFill>
                  <a:srgbClr val="FFFFFF"/>
                </a:solidFill>
              </a:rPr>
              <a:t>explain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u="sng" dirty="0" smtClean="0">
                <a:solidFill>
                  <a:srgbClr val="FFFFFF"/>
                </a:solidFill>
              </a:rPr>
              <a:t>in writing </a:t>
            </a:r>
            <a:r>
              <a:rPr lang="en-US" dirty="0" smtClean="0">
                <a:solidFill>
                  <a:srgbClr val="FFFFFF"/>
                </a:solidFill>
              </a:rPr>
              <a:t>why sound is a longitudinal wave </a:t>
            </a:r>
            <a:r>
              <a:rPr lang="en-US" i="1" dirty="0" smtClean="0">
                <a:solidFill>
                  <a:srgbClr val="FFFFFF"/>
                </a:solidFill>
              </a:rPr>
              <a:t>using content vocabulary and examples from the text</a:t>
            </a:r>
            <a:r>
              <a:rPr lang="en-US" dirty="0" smtClean="0">
                <a:solidFill>
                  <a:srgbClr val="FFFFFF"/>
                </a:solidFill>
              </a:rPr>
              <a:t>. </a:t>
            </a:r>
          </a:p>
          <a:p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ound-pic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287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Review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What is </a:t>
            </a:r>
            <a:r>
              <a:rPr lang="en-US" b="1" dirty="0" smtClean="0">
                <a:solidFill>
                  <a:srgbClr val="FFFFFF"/>
                </a:solidFill>
              </a:rPr>
              <a:t>a medium</a:t>
            </a:r>
            <a:r>
              <a:rPr lang="en-US" dirty="0" smtClean="0">
                <a:solidFill>
                  <a:srgbClr val="FFFFFF"/>
                </a:solidFill>
              </a:rPr>
              <a:t>?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What is a </a:t>
            </a:r>
            <a:r>
              <a:rPr lang="en-US" b="1" dirty="0" smtClean="0">
                <a:solidFill>
                  <a:srgbClr val="FFFFFF"/>
                </a:solidFill>
              </a:rPr>
              <a:t>mechanical wave</a:t>
            </a:r>
            <a:r>
              <a:rPr lang="en-US" dirty="0" smtClean="0">
                <a:solidFill>
                  <a:srgbClr val="FFFFFF"/>
                </a:solidFill>
              </a:rPr>
              <a:t>?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Why is sound a mechanical wave?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What happens to a sound wave when it hits a solid object? What else? What else? </a:t>
            </a:r>
          </a:p>
          <a:p>
            <a:endParaRPr lang="en-US" dirty="0" smtClean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aves-daniel-palacio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40187" y="0"/>
            <a:ext cx="10024374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The Physics of Sound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916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Sound as a longitudinal wave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Google “physics classroom sound”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Vocabulary: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Longitudinal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Longitudinal Wave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Parallel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Compression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Rarefaction</a:t>
            </a:r>
          </a:p>
          <a:p>
            <a:endParaRPr lang="en-US" dirty="0" smtClean="0">
              <a:solidFill>
                <a:srgbClr val="FFFFFF"/>
              </a:solidFill>
            </a:endParaRPr>
          </a:p>
          <a:p>
            <a:endParaRPr lang="en-US" dirty="0" smtClean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aves-daniel-palacio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40187" y="0"/>
            <a:ext cx="10024374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Sound is a Longitudinal Wave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916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What is a Longitudinal Wave?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Explain (in your own words) why is sound a Longitudinal Wave. Use an example to support your explanation.</a:t>
            </a:r>
          </a:p>
          <a:p>
            <a:endParaRPr lang="en-US" dirty="0" smtClean="0">
              <a:solidFill>
                <a:srgbClr val="FFFFFF"/>
              </a:solidFill>
            </a:endParaRPr>
          </a:p>
          <a:p>
            <a:endParaRPr lang="en-US" dirty="0" smtClean="0">
              <a:solidFill>
                <a:srgbClr val="FFFFFF"/>
              </a:solidFill>
            </a:endParaRPr>
          </a:p>
          <a:p>
            <a:endParaRPr lang="en-US" dirty="0" smtClean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ound-pic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287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9400" y="340445"/>
            <a:ext cx="8864600" cy="632441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September </a:t>
            </a:r>
            <a:r>
              <a:rPr lang="en-US" dirty="0" smtClean="0">
                <a:solidFill>
                  <a:schemeClr val="bg1"/>
                </a:solidFill>
              </a:rPr>
              <a:t>13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smtClean="0">
                <a:solidFill>
                  <a:schemeClr val="bg1"/>
                </a:solidFill>
              </a:rPr>
              <a:t>2016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u="sng" dirty="0" smtClean="0">
                <a:solidFill>
                  <a:schemeClr val="bg1"/>
                </a:solidFill>
              </a:rPr>
              <a:t>DO NOW</a:t>
            </a:r>
            <a:r>
              <a:rPr lang="en-US" dirty="0" smtClean="0">
                <a:solidFill>
                  <a:schemeClr val="bg1"/>
                </a:solidFill>
              </a:rPr>
              <a:t>: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1</a:t>
            </a:r>
            <a:r>
              <a:rPr lang="en-US" dirty="0" smtClean="0">
                <a:solidFill>
                  <a:schemeClr val="bg1"/>
                </a:solidFill>
              </a:rPr>
              <a:t>. </a:t>
            </a:r>
            <a:r>
              <a:rPr lang="en-US" b="1" u="sng" dirty="0" smtClean="0">
                <a:solidFill>
                  <a:schemeClr val="bg1"/>
                </a:solidFill>
              </a:rPr>
              <a:t>Take out </a:t>
            </a:r>
            <a:r>
              <a:rPr lang="en-US" dirty="0" smtClean="0">
                <a:solidFill>
                  <a:schemeClr val="bg1"/>
                </a:solidFill>
              </a:rPr>
              <a:t>your notebook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2. </a:t>
            </a:r>
            <a:r>
              <a:rPr lang="en-US" b="1" u="sng" dirty="0" smtClean="0">
                <a:solidFill>
                  <a:schemeClr val="bg1"/>
                </a:solidFill>
              </a:rPr>
              <a:t>Title the Page</a:t>
            </a:r>
            <a:r>
              <a:rPr lang="en-US" dirty="0" smtClean="0">
                <a:solidFill>
                  <a:schemeClr val="bg1"/>
                </a:solidFill>
              </a:rPr>
              <a:t>: Sound Is A </a:t>
            </a:r>
            <a:r>
              <a:rPr lang="en-US" dirty="0" smtClean="0">
                <a:solidFill>
                  <a:schemeClr val="bg1"/>
                </a:solidFill>
              </a:rPr>
              <a:t>Pressure Wave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3</a:t>
            </a:r>
            <a:r>
              <a:rPr lang="en-US" dirty="0" smtClean="0">
                <a:solidFill>
                  <a:schemeClr val="bg1"/>
                </a:solidFill>
              </a:rPr>
              <a:t>. </a:t>
            </a:r>
            <a:r>
              <a:rPr lang="en-US" b="1" u="sng" dirty="0" smtClean="0">
                <a:solidFill>
                  <a:schemeClr val="bg1"/>
                </a:solidFill>
              </a:rPr>
              <a:t>Answer this question</a:t>
            </a:r>
            <a:r>
              <a:rPr lang="en-US" dirty="0" smtClean="0">
                <a:solidFill>
                  <a:schemeClr val="bg1"/>
                </a:solidFill>
              </a:rPr>
              <a:t>: When dolphins communicate, how are the sounds (whistles and chirps) able to travel?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sz="8000" dirty="0" smtClean="0">
                <a:solidFill>
                  <a:schemeClr val="bg1"/>
                </a:solidFill>
              </a:rPr>
              <a:t>DO NOW 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10027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ound-pic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287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Today’s Agenda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FFFF"/>
                </a:solidFill>
              </a:rPr>
              <a:t>Progress Reports/Missing assignments</a:t>
            </a:r>
          </a:p>
          <a:p>
            <a:pPr>
              <a:buNone/>
            </a:pPr>
            <a:r>
              <a:rPr lang="en-US" dirty="0" smtClean="0">
                <a:solidFill>
                  <a:srgbClr val="FFFFFF"/>
                </a:solidFill>
              </a:rPr>
              <a:t>CLO: I </a:t>
            </a:r>
            <a:r>
              <a:rPr lang="en-US" b="1" dirty="0" smtClean="0">
                <a:solidFill>
                  <a:srgbClr val="FFFFFF"/>
                </a:solidFill>
              </a:rPr>
              <a:t>explain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u="sng" dirty="0" smtClean="0">
                <a:solidFill>
                  <a:srgbClr val="FFFFFF"/>
                </a:solidFill>
              </a:rPr>
              <a:t>in writing </a:t>
            </a:r>
            <a:r>
              <a:rPr lang="en-US" dirty="0" smtClean="0">
                <a:solidFill>
                  <a:srgbClr val="FFFFFF"/>
                </a:solidFill>
              </a:rPr>
              <a:t>why sound is a </a:t>
            </a:r>
            <a:r>
              <a:rPr lang="en-US" dirty="0" smtClean="0">
                <a:solidFill>
                  <a:srgbClr val="FFFFFF"/>
                </a:solidFill>
              </a:rPr>
              <a:t>pressure wave </a:t>
            </a:r>
            <a:r>
              <a:rPr lang="en-US" i="1" dirty="0" smtClean="0">
                <a:solidFill>
                  <a:srgbClr val="FFFFFF"/>
                </a:solidFill>
              </a:rPr>
              <a:t>using content vocabulary and examples from the text</a:t>
            </a:r>
            <a:r>
              <a:rPr lang="en-US" dirty="0" smtClean="0">
                <a:solidFill>
                  <a:srgbClr val="FFFFFF"/>
                </a:solidFill>
              </a:rPr>
              <a:t>. </a:t>
            </a:r>
          </a:p>
          <a:p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507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ound-pic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287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Review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What is </a:t>
            </a:r>
            <a:r>
              <a:rPr lang="en-US" b="1" dirty="0" smtClean="0">
                <a:solidFill>
                  <a:srgbClr val="FFFFFF"/>
                </a:solidFill>
              </a:rPr>
              <a:t>a </a:t>
            </a:r>
            <a:r>
              <a:rPr lang="en-US" b="1" dirty="0" smtClean="0">
                <a:solidFill>
                  <a:srgbClr val="FFFFFF"/>
                </a:solidFill>
              </a:rPr>
              <a:t>longitudinal wave</a:t>
            </a:r>
            <a:r>
              <a:rPr lang="en-US" dirty="0" smtClean="0">
                <a:solidFill>
                  <a:srgbClr val="FFFFFF"/>
                </a:solidFill>
              </a:rPr>
              <a:t>?</a:t>
            </a:r>
            <a:endParaRPr lang="en-US" dirty="0" smtClean="0">
              <a:solidFill>
                <a:srgbClr val="FFFFFF"/>
              </a:solidFill>
            </a:endParaRPr>
          </a:p>
          <a:p>
            <a:r>
              <a:rPr lang="en-US" dirty="0" smtClean="0">
                <a:solidFill>
                  <a:srgbClr val="FFFFFF"/>
                </a:solidFill>
              </a:rPr>
              <a:t>Why </a:t>
            </a:r>
            <a:r>
              <a:rPr lang="en-US" dirty="0" smtClean="0">
                <a:solidFill>
                  <a:srgbClr val="FFFFFF"/>
                </a:solidFill>
              </a:rPr>
              <a:t>is sound a </a:t>
            </a:r>
            <a:r>
              <a:rPr lang="en-US" dirty="0" smtClean="0">
                <a:solidFill>
                  <a:srgbClr val="FFFFFF"/>
                </a:solidFill>
              </a:rPr>
              <a:t>longitudinal wave</a:t>
            </a:r>
            <a:r>
              <a:rPr lang="en-US" dirty="0" smtClean="0">
                <a:solidFill>
                  <a:srgbClr val="FFFFFF"/>
                </a:solidFill>
              </a:rPr>
              <a:t>?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What is compression?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What is rarefaction?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Why is sound a mechanical wave?</a:t>
            </a:r>
            <a:endParaRPr lang="en-US" dirty="0" smtClean="0">
              <a:solidFill>
                <a:srgbClr val="FFFFFF"/>
              </a:solidFill>
            </a:endParaRPr>
          </a:p>
          <a:p>
            <a:endParaRPr lang="en-US" dirty="0" smtClean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709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ound-pic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287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Experiments…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Slinky showing longitudinal </a:t>
            </a:r>
            <a:r>
              <a:rPr lang="en-US" dirty="0" smtClean="0">
                <a:solidFill>
                  <a:srgbClr val="FFFFFF"/>
                </a:solidFill>
              </a:rPr>
              <a:t>waves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Sound in 1 dimension: Wave</a:t>
            </a:r>
            <a:endParaRPr lang="en-US" dirty="0" smtClean="0">
              <a:solidFill>
                <a:srgbClr val="FFFFFF"/>
              </a:solidFill>
            </a:endParaRPr>
          </a:p>
          <a:p>
            <a:r>
              <a:rPr lang="en-US" dirty="0" smtClean="0">
                <a:solidFill>
                  <a:srgbClr val="FFFFFF"/>
                </a:solidFill>
              </a:rPr>
              <a:t>Sound in 2 dimensions: </a:t>
            </a:r>
            <a:endParaRPr lang="en-US" dirty="0" smtClean="0">
              <a:solidFill>
                <a:srgbClr val="FFFFFF"/>
              </a:solidFill>
            </a:endParaRPr>
          </a:p>
          <a:p>
            <a:r>
              <a:rPr lang="en-US" dirty="0" err="1" smtClean="0">
                <a:solidFill>
                  <a:srgbClr val="FFFFFF"/>
                </a:solidFill>
              </a:rPr>
              <a:t>Chilandi</a:t>
            </a:r>
            <a:r>
              <a:rPr lang="en-US" dirty="0" smtClean="0">
                <a:solidFill>
                  <a:srgbClr val="FFFFFF"/>
                </a:solidFill>
              </a:rPr>
              <a:t> Plate: </a:t>
            </a:r>
            <a:r>
              <a:rPr lang="en-US" dirty="0" smtClean="0">
                <a:solidFill>
                  <a:srgbClr val="FFFFFF"/>
                </a:solidFill>
                <a:hlinkClick r:id="rId3"/>
              </a:rPr>
              <a:t>https://www.youtube.com/watch?v=YedgubRZva8</a:t>
            </a:r>
            <a:endParaRPr lang="en-US" dirty="0" smtClean="0">
              <a:solidFill>
                <a:srgbClr val="FFFFFF"/>
              </a:solidFill>
            </a:endParaRPr>
          </a:p>
          <a:p>
            <a:r>
              <a:rPr lang="en-US" dirty="0" smtClean="0">
                <a:solidFill>
                  <a:srgbClr val="FFFFFF"/>
                </a:solidFill>
              </a:rPr>
              <a:t>What is happening?</a:t>
            </a:r>
          </a:p>
          <a:p>
            <a:endParaRPr lang="en-US" dirty="0" smtClean="0">
              <a:solidFill>
                <a:srgbClr val="FFFFFF"/>
              </a:solidFill>
            </a:endParaRPr>
          </a:p>
          <a:p>
            <a:endParaRPr lang="en-US" dirty="0" smtClean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aves-daniel-palacio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40187" y="0"/>
            <a:ext cx="10024374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The Physics of Sound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916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Sound as a pressure wave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Google “physics classroom sound”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Vocabulary: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Pressure Wave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Compression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Rarefaction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Wave length</a:t>
            </a:r>
          </a:p>
          <a:p>
            <a:endParaRPr lang="en-US" dirty="0" smtClean="0">
              <a:solidFill>
                <a:srgbClr val="FFFFFF"/>
              </a:solidFill>
            </a:endParaRPr>
          </a:p>
          <a:p>
            <a:endParaRPr lang="en-US" dirty="0" smtClean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aves-daniel-palacio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40187" y="0"/>
            <a:ext cx="10024374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Sound is a Pressure Wave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916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What is a Pressure Wave?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Explain (in your own words) why is sound a Pressure Wave. Use two examples to support your explanation.</a:t>
            </a:r>
          </a:p>
          <a:p>
            <a:endParaRPr lang="en-US" dirty="0" smtClean="0">
              <a:solidFill>
                <a:srgbClr val="FFFFFF"/>
              </a:solidFill>
            </a:endParaRPr>
          </a:p>
          <a:p>
            <a:endParaRPr lang="en-US" dirty="0" smtClean="0">
              <a:solidFill>
                <a:srgbClr val="FFFFFF"/>
              </a:solidFill>
            </a:endParaRPr>
          </a:p>
          <a:p>
            <a:endParaRPr lang="en-US" dirty="0" smtClean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ound-pic5.jpg"/>
          <p:cNvPicPr>
            <a:picLocks noChangeAspect="1"/>
          </p:cNvPicPr>
          <p:nvPr/>
        </p:nvPicPr>
        <p:blipFill>
          <a:blip r:embed="rId2">
            <a:alphaModFix amt="55000"/>
          </a:blip>
          <a:stretch>
            <a:fillRect/>
          </a:stretch>
        </p:blipFill>
        <p:spPr>
          <a:xfrm>
            <a:off x="0" y="0"/>
            <a:ext cx="10287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Today’s Agenda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I will verbally state a position on a philosophical question and support my idea with evidence.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CLO: I </a:t>
            </a:r>
            <a:r>
              <a:rPr lang="en-US" b="1" dirty="0" smtClean="0">
                <a:solidFill>
                  <a:srgbClr val="FFFFFF"/>
                </a:solidFill>
              </a:rPr>
              <a:t>explain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u="sng" dirty="0" smtClean="0">
                <a:solidFill>
                  <a:srgbClr val="FFFFFF"/>
                </a:solidFill>
              </a:rPr>
              <a:t>in writing </a:t>
            </a:r>
            <a:r>
              <a:rPr lang="en-US" dirty="0" smtClean="0">
                <a:solidFill>
                  <a:srgbClr val="FFFFFF"/>
                </a:solidFill>
              </a:rPr>
              <a:t>why sound is a mechanical wave using academic vocabulary (wave, medium, particle to particle interaction). </a:t>
            </a:r>
          </a:p>
          <a:p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ound-pic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287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Experiments</a:t>
            </a:r>
            <a:r>
              <a:rPr lang="en-US" dirty="0" smtClean="0">
                <a:solidFill>
                  <a:srgbClr val="FFFFFF"/>
                </a:solidFill>
              </a:rPr>
              <a:t>…</a:t>
            </a:r>
            <a:r>
              <a:rPr lang="en-US" dirty="0" err="1" smtClean="0">
                <a:solidFill>
                  <a:srgbClr val="FFFFFF"/>
                </a:solidFill>
              </a:rPr>
              <a:t>Cymatics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>
                <a:solidFill>
                  <a:srgbClr val="FFFFFF"/>
                </a:solidFill>
              </a:rPr>
              <a:t>Cymatics</a:t>
            </a:r>
            <a:r>
              <a:rPr lang="en-US" dirty="0" smtClean="0">
                <a:solidFill>
                  <a:srgbClr val="FFFFFF"/>
                </a:solidFill>
              </a:rPr>
              <a:t>: Manipulating matter with sound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Images </a:t>
            </a:r>
            <a:r>
              <a:rPr lang="en-US" dirty="0" smtClean="0">
                <a:solidFill>
                  <a:srgbClr val="FFFFFF"/>
                </a:solidFill>
              </a:rPr>
              <a:t>of sound in liquids: </a:t>
            </a:r>
            <a:r>
              <a:rPr lang="en-US" dirty="0" smtClean="0">
                <a:solidFill>
                  <a:srgbClr val="FFFFFF"/>
                </a:solidFill>
                <a:hlinkClick r:id="rId3"/>
              </a:rPr>
              <a:t>http://</a:t>
            </a:r>
            <a:r>
              <a:rPr lang="en-US" dirty="0" smtClean="0">
                <a:solidFill>
                  <a:srgbClr val="FFFFFF"/>
                </a:solidFill>
                <a:hlinkClick r:id="rId3"/>
              </a:rPr>
              <a:t>www.cymatics.org</a:t>
            </a:r>
            <a:endParaRPr lang="en-US" dirty="0" smtClean="0">
              <a:solidFill>
                <a:srgbClr val="FFFFFF"/>
              </a:solidFill>
            </a:endParaRPr>
          </a:p>
          <a:p>
            <a:r>
              <a:rPr lang="en-US" dirty="0">
                <a:solidFill>
                  <a:srgbClr val="FFFFFF"/>
                </a:solidFill>
                <a:hlinkClick r:id="rId4"/>
              </a:rPr>
              <a:t>https://www.youtube.com/watch?v=</a:t>
            </a:r>
            <a:r>
              <a:rPr lang="en-US" dirty="0" smtClean="0">
                <a:solidFill>
                  <a:srgbClr val="FFFFFF"/>
                </a:solidFill>
                <a:hlinkClick r:id="rId4"/>
              </a:rPr>
              <a:t>Q3oItpVa9fs</a:t>
            </a:r>
            <a:endParaRPr lang="en-US" dirty="0" smtClean="0">
              <a:solidFill>
                <a:srgbClr val="FFFFFF"/>
              </a:solidFill>
            </a:endParaRPr>
          </a:p>
          <a:p>
            <a:endParaRPr lang="en-US" dirty="0" smtClean="0">
              <a:solidFill>
                <a:srgbClr val="FFFFFF"/>
              </a:solidFill>
            </a:endParaRPr>
          </a:p>
          <a:p>
            <a:r>
              <a:rPr lang="en-US" dirty="0" smtClean="0">
                <a:solidFill>
                  <a:srgbClr val="FFFFFF"/>
                </a:solidFill>
              </a:rPr>
              <a:t>Cosmos: </a:t>
            </a:r>
            <a:r>
              <a:rPr lang="en-US" dirty="0" smtClean="0">
                <a:solidFill>
                  <a:srgbClr val="FFFFFF"/>
                </a:solidFill>
                <a:hlinkClick r:id="rId5"/>
              </a:rPr>
              <a:t>https://www.youtube.com/watch?v=f6iXSSewshw</a:t>
            </a:r>
            <a:endParaRPr lang="en-US" dirty="0" smtClean="0">
              <a:solidFill>
                <a:srgbClr val="FFFFFF"/>
              </a:solidFill>
            </a:endParaRPr>
          </a:p>
          <a:p>
            <a:r>
              <a:rPr lang="en-US" dirty="0" smtClean="0">
                <a:solidFill>
                  <a:srgbClr val="FFFFFF"/>
                </a:solidFill>
              </a:rPr>
              <a:t>What is happening?</a:t>
            </a:r>
          </a:p>
          <a:p>
            <a:endParaRPr lang="en-US" dirty="0" smtClean="0">
              <a:solidFill>
                <a:srgbClr val="FFFFFF"/>
              </a:solidFill>
            </a:endParaRPr>
          </a:p>
          <a:p>
            <a:endParaRPr lang="en-US" dirty="0" smtClean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ound-pic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287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Exit Ticket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What is a pressure wave?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Explain how sound a pressure wave with example</a:t>
            </a:r>
          </a:p>
          <a:p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ound-pic5.jpg"/>
          <p:cNvPicPr>
            <a:picLocks noChangeAspect="1"/>
          </p:cNvPicPr>
          <p:nvPr/>
        </p:nvPicPr>
        <p:blipFill>
          <a:blip r:embed="rId2">
            <a:alphaModFix amt="55000"/>
          </a:blip>
          <a:stretch>
            <a:fillRect/>
          </a:stretch>
        </p:blipFill>
        <p:spPr>
          <a:xfrm>
            <a:off x="0" y="0"/>
            <a:ext cx="10287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Do Now Discussion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If a tree falls in the forest, and no one is around to hear it, does it made a sound? Why do you think so?</a:t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0666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ound-pic5.jpg"/>
          <p:cNvPicPr>
            <a:picLocks noChangeAspect="1"/>
          </p:cNvPicPr>
          <p:nvPr/>
        </p:nvPicPr>
        <p:blipFill>
          <a:blip r:embed="rId2">
            <a:alphaModFix amt="55000"/>
          </a:blip>
          <a:stretch>
            <a:fillRect/>
          </a:stretch>
        </p:blipFill>
        <p:spPr>
          <a:xfrm>
            <a:off x="0" y="0"/>
            <a:ext cx="10287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Content Vocabulary Review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6526"/>
            <a:ext cx="8229600" cy="490963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What is </a:t>
            </a:r>
            <a:r>
              <a:rPr lang="en-US" b="1" u="sng" dirty="0" smtClean="0">
                <a:solidFill>
                  <a:srgbClr val="FFFFFF"/>
                </a:solidFill>
              </a:rPr>
              <a:t>frequency</a:t>
            </a:r>
            <a:r>
              <a:rPr lang="en-US" dirty="0" smtClean="0">
                <a:solidFill>
                  <a:srgbClr val="FFFFFF"/>
                </a:solidFill>
              </a:rPr>
              <a:t>?</a:t>
            </a:r>
          </a:p>
          <a:p>
            <a:pPr lvl="1"/>
            <a:r>
              <a:rPr lang="en-US" dirty="0"/>
              <a:t>the rate at which a vibration occurs that constitutes a wave</a:t>
            </a:r>
            <a:endParaRPr lang="en-US" dirty="0" smtClean="0">
              <a:solidFill>
                <a:srgbClr val="FFFFFF"/>
              </a:solidFill>
            </a:endParaRPr>
          </a:p>
          <a:p>
            <a:r>
              <a:rPr lang="en-US" dirty="0" smtClean="0">
                <a:solidFill>
                  <a:srgbClr val="FFFFFF"/>
                </a:solidFill>
              </a:rPr>
              <a:t>How it measured?</a:t>
            </a:r>
          </a:p>
          <a:p>
            <a:pPr lvl="1"/>
            <a:r>
              <a:rPr lang="en-US" dirty="0" smtClean="0"/>
              <a:t>Hertz (Hz) and Kilohertz (1,000 KHz) </a:t>
            </a:r>
          </a:p>
          <a:p>
            <a:pPr lvl="1"/>
            <a:r>
              <a:rPr lang="en-US" b="1" u="sng" dirty="0" smtClean="0"/>
              <a:t>Hertz</a:t>
            </a:r>
            <a:r>
              <a:rPr lang="en-US" dirty="0" smtClean="0"/>
              <a:t>: The number of cycles per second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What is the distance of a </a:t>
            </a:r>
            <a:r>
              <a:rPr lang="en-US" b="1" u="sng" dirty="0" smtClean="0">
                <a:solidFill>
                  <a:srgbClr val="FFFFFF"/>
                </a:solidFill>
              </a:rPr>
              <a:t>cycle</a:t>
            </a:r>
            <a:r>
              <a:rPr lang="en-US" dirty="0" smtClean="0">
                <a:solidFill>
                  <a:srgbClr val="FFFFFF"/>
                </a:solidFill>
              </a:rPr>
              <a:t>?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From one peak to the next peak of a sound wave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What is </a:t>
            </a:r>
            <a:r>
              <a:rPr lang="en-US" b="1" u="sng" dirty="0" smtClean="0">
                <a:solidFill>
                  <a:srgbClr val="FFFFFF"/>
                </a:solidFill>
              </a:rPr>
              <a:t>reverberation</a:t>
            </a:r>
            <a:r>
              <a:rPr lang="en-US" dirty="0" smtClean="0">
                <a:solidFill>
                  <a:srgbClr val="FFFFFF"/>
                </a:solidFill>
              </a:rPr>
              <a:t>? 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When a sound wave bounces of a surface and is reflected back</a:t>
            </a:r>
          </a:p>
          <a:p>
            <a:endParaRPr lang="en-US" dirty="0" smtClean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ound-pic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287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Experiments…Why is this happening?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Slinky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Tuning Fork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Vacuum Chamber: </a:t>
            </a:r>
            <a:r>
              <a:rPr lang="en-US" dirty="0" smtClean="0">
                <a:solidFill>
                  <a:srgbClr val="FFFFFF"/>
                </a:solidFill>
                <a:hlinkClick r:id="rId3"/>
              </a:rPr>
              <a:t>https://www.youtube.com/watch?v=ViuQKqUQ1U8</a:t>
            </a:r>
            <a:endParaRPr lang="en-US" dirty="0" smtClean="0">
              <a:solidFill>
                <a:srgbClr val="FFFFFF"/>
              </a:solidFill>
            </a:endParaRPr>
          </a:p>
          <a:p>
            <a:endParaRPr lang="en-US" dirty="0" smtClean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aves-daniel-palacio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40187" y="0"/>
            <a:ext cx="10024374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Sound as a Mechanical Wave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916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What is a Mechanical Wave?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Why is sound a Mechanical Wave?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Why can’t a mechanical wave move through space?</a:t>
            </a:r>
          </a:p>
          <a:p>
            <a:endParaRPr lang="en-US" dirty="0" smtClean="0">
              <a:solidFill>
                <a:srgbClr val="FFFFFF"/>
              </a:solidFill>
            </a:endParaRPr>
          </a:p>
          <a:p>
            <a:endParaRPr lang="en-US" dirty="0" smtClean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aves-daniel-palacio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40187" y="0"/>
            <a:ext cx="10024374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The Physics of Sound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9684"/>
            <a:ext cx="8991600" cy="497647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Sound as a mechanical wave</a:t>
            </a:r>
          </a:p>
          <a:p>
            <a:r>
              <a:rPr lang="en-US" dirty="0" smtClean="0">
                <a:solidFill>
                  <a:srgbClr val="FFFFFF"/>
                </a:solidFill>
                <a:hlinkClick r:id="rId3"/>
              </a:rPr>
              <a:t>http://www.physicsclassroom.com/class/sound/Lesson-1/Sound-is-a-Mechanical-Wave</a:t>
            </a:r>
            <a:endParaRPr lang="en-US" dirty="0" smtClean="0">
              <a:solidFill>
                <a:srgbClr val="FFFFFF"/>
              </a:solidFill>
            </a:endParaRPr>
          </a:p>
          <a:p>
            <a:r>
              <a:rPr lang="en-US" dirty="0" smtClean="0">
                <a:solidFill>
                  <a:srgbClr val="FFFFFF"/>
                </a:solidFill>
              </a:rPr>
              <a:t>Google “physics classroom sound”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Vocabulary: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Sound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Wave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Medium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Mechanical Wave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Frequency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Particle to particle interaction</a:t>
            </a:r>
          </a:p>
          <a:p>
            <a:endParaRPr lang="en-US" dirty="0" smtClean="0">
              <a:solidFill>
                <a:srgbClr val="FFFFFF"/>
              </a:solidFill>
            </a:endParaRPr>
          </a:p>
          <a:p>
            <a:endParaRPr lang="en-US" dirty="0" smtClean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ound-pic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287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Exit Ticket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FFFF"/>
                </a:solidFill>
              </a:rPr>
              <a:t>What is a mechanical wave?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A disturbance through a medium that requires particle to particle interaction</a:t>
            </a:r>
          </a:p>
          <a:p>
            <a:r>
              <a:rPr lang="en-US" b="1" u="sng" dirty="0" smtClean="0">
                <a:solidFill>
                  <a:srgbClr val="FFFFFF"/>
                </a:solidFill>
              </a:rPr>
              <a:t>Explain how sound a mechanical wave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Sound is  a mechanical wave because sound is a disturbance that is transported through a medium via particle-to-particle interaction.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So does the tree make a sound???</a:t>
            </a:r>
          </a:p>
          <a:p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ound-pic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287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9400" y="340445"/>
            <a:ext cx="8864600" cy="632441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September </a:t>
            </a:r>
            <a:r>
              <a:rPr lang="en-US" dirty="0">
                <a:solidFill>
                  <a:schemeClr val="bg1"/>
                </a:solidFill>
              </a:rPr>
              <a:t>8</a:t>
            </a:r>
            <a:r>
              <a:rPr lang="en-US" dirty="0" smtClean="0">
                <a:solidFill>
                  <a:schemeClr val="bg1"/>
                </a:solidFill>
              </a:rPr>
              <a:t>, 2016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u="sng" dirty="0" smtClean="0">
                <a:solidFill>
                  <a:schemeClr val="bg1"/>
                </a:solidFill>
              </a:rPr>
              <a:t>DO NOW</a:t>
            </a:r>
            <a:r>
              <a:rPr lang="en-US" dirty="0" smtClean="0">
                <a:solidFill>
                  <a:schemeClr val="bg1"/>
                </a:solidFill>
              </a:rPr>
              <a:t>: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1</a:t>
            </a:r>
            <a:r>
              <a:rPr lang="en-US" dirty="0" smtClean="0">
                <a:solidFill>
                  <a:schemeClr val="bg1"/>
                </a:solidFill>
              </a:rPr>
              <a:t>. </a:t>
            </a:r>
            <a:r>
              <a:rPr lang="en-US" b="1" u="sng" dirty="0" smtClean="0">
                <a:solidFill>
                  <a:schemeClr val="bg1"/>
                </a:solidFill>
              </a:rPr>
              <a:t>Take out </a:t>
            </a:r>
            <a:r>
              <a:rPr lang="en-US" dirty="0" smtClean="0">
                <a:solidFill>
                  <a:schemeClr val="bg1"/>
                </a:solidFill>
              </a:rPr>
              <a:t>your notebook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2. </a:t>
            </a:r>
            <a:r>
              <a:rPr lang="en-US" b="1" u="sng" dirty="0" smtClean="0">
                <a:solidFill>
                  <a:schemeClr val="bg1"/>
                </a:solidFill>
              </a:rPr>
              <a:t>Title the Page</a:t>
            </a:r>
            <a:r>
              <a:rPr lang="en-US" dirty="0" smtClean="0">
                <a:solidFill>
                  <a:schemeClr val="bg1"/>
                </a:solidFill>
              </a:rPr>
              <a:t>: Sound Is A Longitudinal Wave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3. </a:t>
            </a:r>
            <a:r>
              <a:rPr lang="en-US" b="1" u="sng" dirty="0" smtClean="0">
                <a:solidFill>
                  <a:schemeClr val="bg1"/>
                </a:solidFill>
              </a:rPr>
              <a:t>Answer this question</a:t>
            </a:r>
            <a:r>
              <a:rPr lang="en-US" dirty="0" smtClean="0">
                <a:solidFill>
                  <a:schemeClr val="bg1"/>
                </a:solidFill>
              </a:rPr>
              <a:t>: When dolphins communicate, how are the sounds (whistles and chirps) able to travel?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sz="8000" dirty="0" smtClean="0">
                <a:solidFill>
                  <a:schemeClr val="bg1"/>
                </a:solidFill>
              </a:rPr>
              <a:t>DO NOW 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17148</TotalTime>
  <Words>658</Words>
  <Application>Microsoft Macintosh PowerPoint</Application>
  <PresentationFormat>On-screen Show (4:3)</PresentationFormat>
  <Paragraphs>109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September 6, 2016 DO NOW:  1. Take out your notebook  2. Title the Page: Sound As A Mechanical Wave 3. Answer this question: If a tree falls in the forest, and no one is around to hear it, does it made a sound? Why do you think so? DO NOW  </vt:lpstr>
      <vt:lpstr>Today’s Agenda</vt:lpstr>
      <vt:lpstr>Do Now Discussion</vt:lpstr>
      <vt:lpstr>Content Vocabulary Review</vt:lpstr>
      <vt:lpstr>Experiments…Why is this happening?</vt:lpstr>
      <vt:lpstr>Sound as a Mechanical Wave</vt:lpstr>
      <vt:lpstr>The Physics of Sound</vt:lpstr>
      <vt:lpstr>Exit Ticket</vt:lpstr>
      <vt:lpstr>September 8, 2016 DO NOW:  1. Take out your notebook  2. Title the Page: Sound Is A Longitudinal Wave 3. Answer this question: When dolphins communicate, how are the sounds (whistles and chirps) able to travel? DO NOW  </vt:lpstr>
      <vt:lpstr>Today’s Agenda</vt:lpstr>
      <vt:lpstr>Review</vt:lpstr>
      <vt:lpstr>The Physics of Sound</vt:lpstr>
      <vt:lpstr>Sound is a Longitudinal Wave</vt:lpstr>
      <vt:lpstr>September 13, 2016 DO NOW:  1. Take out your notebook  2. Title the Page: Sound Is A Pressure Wave 3. Answer this question: When dolphins communicate, how are the sounds (whistles and chirps) able to travel? DO NOW  </vt:lpstr>
      <vt:lpstr>Today’s Agenda</vt:lpstr>
      <vt:lpstr>Review</vt:lpstr>
      <vt:lpstr>Experiments…</vt:lpstr>
      <vt:lpstr>The Physics of Sound</vt:lpstr>
      <vt:lpstr>Sound is a Pressure Wave</vt:lpstr>
      <vt:lpstr>Experiments…Cymatics</vt:lpstr>
      <vt:lpstr>Exit Ticket</vt:lpstr>
    </vt:vector>
  </TitlesOfParts>
  <Company>Centennial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September 9, 2014 DO NOW:  1. Go to mrabelpype.weebly.com 2. Hover over audio production and click link to blogs 3. Click the button to go to blog page 4. Open DBQ Assessment Blog post DO NOW  </dc:title>
  <dc:creator>DPS</dc:creator>
  <cp:lastModifiedBy>Anthony Abel-Pype</cp:lastModifiedBy>
  <cp:revision>39</cp:revision>
  <dcterms:created xsi:type="dcterms:W3CDTF">2015-09-12T07:43:12Z</dcterms:created>
  <dcterms:modified xsi:type="dcterms:W3CDTF">2016-09-10T17:37:12Z</dcterms:modified>
</cp:coreProperties>
</file>